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3" r:id="rId3"/>
    <p:sldId id="269" r:id="rId4"/>
    <p:sldId id="291" r:id="rId5"/>
    <p:sldId id="292" r:id="rId6"/>
    <p:sldId id="293" r:id="rId7"/>
    <p:sldId id="294" r:id="rId8"/>
    <p:sldId id="295" r:id="rId9"/>
    <p:sldId id="296" r:id="rId10"/>
    <p:sldId id="297" r:id="rId11"/>
    <p:sldId id="298" r:id="rId12"/>
    <p:sldId id="299" r:id="rId13"/>
    <p:sldId id="261" r:id="rId14"/>
    <p:sldId id="257" r:id="rId15"/>
    <p:sldId id="264" r:id="rId16"/>
    <p:sldId id="267"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6201" autoAdjust="0"/>
  </p:normalViewPr>
  <p:slideViewPr>
    <p:cSldViewPr>
      <p:cViewPr>
        <p:scale>
          <a:sx n="50" d="100"/>
          <a:sy n="50" d="100"/>
        </p:scale>
        <p:origin x="-1086"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8CC9D-F6B7-48BE-B1DA-100FB9EB1279}" type="datetimeFigureOut">
              <a:rPr lang="en-US" smtClean="0"/>
              <a:pPr/>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AB143C-9345-44A6-8FE6-79E4B02489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a:t>
            </a:r>
          </a:p>
          <a:p>
            <a:r>
              <a:rPr lang="en-US" dirty="0" smtClean="0"/>
              <a:t>Students</a:t>
            </a:r>
            <a:r>
              <a:rPr lang="en-US" baseline="0" dirty="0" smtClean="0"/>
              <a:t> need to engage with the goal-  read it, repeat it, write it, etc.</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Contextualize the word- Find it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a:t>
            </a:r>
            <a:r>
              <a:rPr lang="en-US" baseline="0" dirty="0" smtClean="0"/>
              <a:t> word together</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 friendly definition</a:t>
            </a:r>
          </a:p>
          <a:p>
            <a:r>
              <a:rPr lang="en-US" dirty="0" smtClean="0"/>
              <a:t>Use</a:t>
            </a:r>
            <a:r>
              <a:rPr lang="en-US" baseline="0" dirty="0" smtClean="0"/>
              <a:t> the word in other contexts</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ELL students, it would be acceptable to just describe something that is rickety without having to explain why.</a:t>
            </a:r>
          </a:p>
          <a:p>
            <a:r>
              <a:rPr lang="en-US" baseline="0" dirty="0" smtClean="0"/>
              <a:t>The goal here is that they can think of something that is rickety, thus showing their understanding of the meaning. ELL students who can make the connection with why something looks rickety would show a deeper meaning and connection of the word.</a:t>
            </a:r>
          </a:p>
          <a:p>
            <a:endParaRPr lang="en-US" baseline="0" dirty="0" smtClean="0"/>
          </a:p>
        </p:txBody>
      </p:sp>
      <p:sp>
        <p:nvSpPr>
          <p:cNvPr id="4" name="Slide Number Placeholder 3"/>
          <p:cNvSpPr>
            <a:spLocks noGrp="1"/>
          </p:cNvSpPr>
          <p:nvPr>
            <p:ph type="sldNum" sz="quarter" idx="10"/>
          </p:nvPr>
        </p:nvSpPr>
        <p:spPr/>
        <p:txBody>
          <a:bodyPr/>
          <a:lstStyle/>
          <a:p>
            <a:fld id="{53AB143C-9345-44A6-8FE6-79E4B02489F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r>
              <a:rPr lang="en-US" baseline="0" dirty="0" smtClean="0"/>
              <a:t> all three words and see if you can use them </a:t>
            </a:r>
            <a:r>
              <a:rPr lang="en-US" baseline="0" dirty="0" smtClean="0"/>
              <a:t>each in a sentence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a:t>
            </a:r>
          </a:p>
          <a:p>
            <a:r>
              <a:rPr lang="en-US" dirty="0" smtClean="0"/>
              <a:t>Students</a:t>
            </a:r>
            <a:r>
              <a:rPr lang="en-US" baseline="0" dirty="0" smtClean="0"/>
              <a:t> need to engage with the goal-  read it, repeat it, write it, etc.</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a:t>
            </a:r>
            <a:r>
              <a:rPr lang="en-US" baseline="0" dirty="0" smtClean="0"/>
              <a:t> Prior Knowledge- (APK)</a:t>
            </a:r>
          </a:p>
          <a:p>
            <a:r>
              <a:rPr lang="en-US" baseline="0" dirty="0" smtClean="0"/>
              <a:t>Turn and Talk</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Contextualize the word- Find it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a:t>
            </a:r>
            <a:r>
              <a:rPr lang="en-US" baseline="0" dirty="0" smtClean="0"/>
              <a:t> word together</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 friendly definition</a:t>
            </a:r>
          </a:p>
          <a:p>
            <a:r>
              <a:rPr lang="en-US" dirty="0" smtClean="0"/>
              <a:t>Use</a:t>
            </a:r>
            <a:r>
              <a:rPr lang="en-US" baseline="0" dirty="0" smtClean="0"/>
              <a:t> the word in other contexts</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acceptable for ELL students to just describe something that howls without adding why.</a:t>
            </a:r>
          </a:p>
          <a:p>
            <a:r>
              <a:rPr lang="en-US" dirty="0" smtClean="0"/>
              <a:t>Example:  The dog howls.  The dog howls all night.  </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Contextualize the word- Find it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a:t>
            </a:r>
            <a:r>
              <a:rPr lang="en-US" baseline="0" dirty="0" smtClean="0"/>
              <a:t> word together</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 friendly definition</a:t>
            </a:r>
          </a:p>
          <a:p>
            <a:r>
              <a:rPr lang="en-US" dirty="0" smtClean="0"/>
              <a:t>Use</a:t>
            </a:r>
            <a:r>
              <a:rPr lang="en-US" baseline="0" dirty="0" smtClean="0"/>
              <a:t> the word in other contexts</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ELL Level 2 or 3 students, help them finish the sentence frame:</a:t>
            </a:r>
            <a:r>
              <a:rPr lang="en-US" baseline="0" dirty="0"/>
              <a:t> </a:t>
            </a:r>
            <a:r>
              <a:rPr lang="en-US" baseline="0" dirty="0" smtClean="0"/>
              <a:t> </a:t>
            </a:r>
          </a:p>
          <a:p>
            <a:r>
              <a:rPr lang="en-US" baseline="0" dirty="0" smtClean="0"/>
              <a:t>Example:  The clumsy boy </a:t>
            </a:r>
            <a:r>
              <a:rPr lang="en-US" baseline="0" dirty="0" smtClean="0">
                <a:solidFill>
                  <a:srgbClr val="FF0000"/>
                </a:solidFill>
              </a:rPr>
              <a:t>spilled his milk on the table</a:t>
            </a:r>
            <a:r>
              <a:rPr lang="en-US" baseline="0" dirty="0" smtClean="0"/>
              <a:t>.</a:t>
            </a:r>
          </a:p>
          <a:p>
            <a:endParaRPr lang="en-US" baseline="0" dirty="0" smtClean="0"/>
          </a:p>
          <a:p>
            <a:r>
              <a:rPr lang="en-US" baseline="0" dirty="0" smtClean="0"/>
              <a:t>For ELL Level 1 students, have them just use the word clumsy to describe someone.</a:t>
            </a:r>
          </a:p>
          <a:p>
            <a:r>
              <a:rPr lang="en-US" baseline="0" dirty="0" smtClean="0"/>
              <a:t>Example:  The girl was clumsy.  The boy was clumsy.</a:t>
            </a:r>
          </a:p>
        </p:txBody>
      </p:sp>
      <p:sp>
        <p:nvSpPr>
          <p:cNvPr id="4" name="Slide Number Placeholder 3"/>
          <p:cNvSpPr>
            <a:spLocks noGrp="1"/>
          </p:cNvSpPr>
          <p:nvPr>
            <p:ph type="sldNum" sz="quarter" idx="10"/>
          </p:nvPr>
        </p:nvSpPr>
        <p:spPr/>
        <p:txBody>
          <a:bodyPr/>
          <a:lstStyle/>
          <a:p>
            <a:fld id="{53AB143C-9345-44A6-8FE6-79E4B02489F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your time to walk around and score students.  Feel free to allow students to draw</a:t>
            </a:r>
            <a:r>
              <a:rPr lang="en-US" baseline="0" dirty="0" smtClean="0"/>
              <a:t> a picture to show the meaning of the word.</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CA22E2-4DF6-4645-AD84-CC1106ECDDE0}" type="datetimeFigureOut">
              <a:rPr lang="en-US" smtClean="0"/>
              <a:pPr/>
              <a:t>1/23/2014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FA74719-D309-4CD6-B59E-4292427D3C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A74719-D309-4CD6-B59E-4292427D3C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A74719-D309-4CD6-B59E-4292427D3C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A74719-D309-4CD6-B59E-4292427D3C9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A74719-D309-4CD6-B59E-4292427D3C9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A74719-D309-4CD6-B59E-4292427D3C9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A74719-D309-4CD6-B59E-4292427D3C9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A74719-D309-4CD6-B59E-4292427D3C9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7CA22E2-4DF6-4645-AD84-CC1106ECDDE0}" type="datetimeFigureOut">
              <a:rPr lang="en-US" smtClean="0"/>
              <a:pPr/>
              <a:t>1/23/2014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A74719-D309-4CD6-B59E-4292427D3C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CA22E2-4DF6-4645-AD84-CC1106ECDDE0}"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A74719-D309-4CD6-B59E-4292427D3C9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CA22E2-4DF6-4645-AD84-CC1106ECDDE0}" type="datetimeFigureOut">
              <a:rPr lang="en-US" smtClean="0"/>
              <a:pPr/>
              <a:t>1/23/2014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FA74719-D309-4CD6-B59E-4292427D3C9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CA22E2-4DF6-4645-AD84-CC1106ECDDE0}" type="datetimeFigureOut">
              <a:rPr lang="en-US" smtClean="0"/>
              <a:pPr/>
              <a:t>1/23/2014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FA74719-D309-4CD6-B59E-4292427D3C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WPi5tIHeZjIHoM&amp;tbnid=lsFuTGumCNWa_M:&amp;ved=0CAUQjRw&amp;url=http%3A%2F%2Fwww.goodreads.com%2Fbook%2Fshow%2F313788.The_Bat_Boy_and_His_Violin&amp;ei=tWrhUrDNN4rS2QWohICICA&amp;bvm=bv.59568121,d.b2I&amp;psig=AFQjCNEu_qBsxgC7KsS-rgXOrxjxPA2z3A&amp;ust=1390590976672297" TargetMode="External"/><Relationship Id="rId2" Type="http://schemas.openxmlformats.org/officeDocument/2006/relationships/hyperlink" Target="http://www.google.com/url?sa=i&amp;rct=j&amp;q=&amp;esrc=s&amp;frm=1&amp;source=images&amp;cd=&amp;cad=rja&amp;docid=0rgcec6V4PThoM&amp;tbnid=KHZCO9MZUf3pqM:&amp;ved=0CAUQjRw&amp;url=http://cynthialeitichsmith.blogspot.com/2010/06/guest-post-sharron-l-mcelmeel-on.html&amp;ei=8NXeUtHBBIuG2wWjkIGgCQ&amp;bvm=bv.59568121,d.b2I&amp;psig=AFQjCNFe7RX6eru4jHDGJS_xRKCYYzZVEQ&amp;ust=1390421869673684"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ymodernmet.com/profiles/blogs/heavy-bicycle-loads-10-photo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953000"/>
            <a:ext cx="8077200" cy="1569660"/>
          </a:xfrm>
          <a:prstGeom prst="rect">
            <a:avLst/>
          </a:prstGeom>
          <a:noFill/>
        </p:spPr>
        <p:txBody>
          <a:bodyPr wrap="square" rtlCol="0">
            <a:spAutoFit/>
          </a:bodyPr>
          <a:lstStyle/>
          <a:p>
            <a:pPr algn="ctr"/>
            <a:r>
              <a:rPr lang="en-US" sz="4000" b="1" dirty="0" smtClean="0"/>
              <a:t>1</a:t>
            </a:r>
            <a:r>
              <a:rPr lang="en-US" sz="4000" b="1" baseline="30000" dirty="0" smtClean="0"/>
              <a:t>st</a:t>
            </a:r>
            <a:r>
              <a:rPr lang="en-US" sz="4000" b="1" dirty="0" smtClean="0"/>
              <a:t> Grade </a:t>
            </a:r>
            <a:r>
              <a:rPr lang="en-US" sz="4000" b="1" dirty="0" smtClean="0"/>
              <a:t>Context Clues</a:t>
            </a:r>
          </a:p>
          <a:p>
            <a:pPr algn="ctr"/>
            <a:endParaRPr lang="en-US" sz="2800" b="1" dirty="0" smtClean="0"/>
          </a:p>
          <a:p>
            <a:pPr algn="ctr"/>
            <a:r>
              <a:rPr lang="en-US" sz="2800" b="1" dirty="0" smtClean="0"/>
              <a:t>Unit 4</a:t>
            </a:r>
            <a:endParaRPr lang="en-US" sz="2800" b="1" dirty="0"/>
          </a:p>
        </p:txBody>
      </p:sp>
      <p:sp>
        <p:nvSpPr>
          <p:cNvPr id="27650" name="AutoShape 2" descr="data:image/jpeg;base64,/9j/4AAQSkZJRgABAQAAAQABAAD/2wCEAAkGBxQTEhUUExQVFhUXFxcYFxgYFxgYGRcXGBgWFxUXFBQYHCggGBolHBUXITEhJSksLi4uFx8zODMsNygtLisBCgoKDg0OGhAQGywkICQsLCwsLCwsLCwsLCwsLCwsLCwsLCwsLCwsLCwsLCwsLCwsLCwsLCwsLCwsLCwsLCwsLP/AABEIAQMAwwMBEQACEQEDEQH/xAAcAAABBQEBAQAAAAAAAAAAAAADAQIEBQYABwj/xABHEAACAQIEAwYEAwYDBgMJAAABAhEAAwQSITEFQVEGE2FxgZEiMqGxUsHRBxQjQuHwFXKSQ1NigqKyMzTxJESTo7PCw9Lj/8QAGwEAAgMBAQEAAAAAAAAAAAAAAAECAwQFBgf/xAAyEQACAgEEAAQFBAIBBQEAAAAAAQIRAwQSITEFE0FRFCIyYXEGI4GhQpHBFTNS0fEk/9oADAMBAAIRAxEAPwD23uF/CvsKAO7hfwr7CgDu4X8K+woA7uF/CvsKAO7hfwr7CgDu4X8K+woA7uF/CvsKAO7hfwr7CgDu4X8K+woAa9tACSFAGp0FAAe+s9bYPQ5QeuxoAa+KsDdre07rtEz7UAOa/ZG5t/8AT1C/cgedADVxNg/zWtgd12OooAJbe0xhchMTAg6adPMUAG7hfwr7CgDu4X8K+woA7uF/CvsKAO7hfwr7CgDu4X8K+woA7uF/CvsKAO7hfwr7CgDu4X8K+woA7uF/CvsKAE/d1/CvsKAC0AdQB1AHUAdQB1AAsTiUtqWuMqKN2YhQPMnQUAYjt12+TDoEwrpcvPOoIZbY/EY0J6CkJ2eWYjtjj2LE4m78UTByj4doywF9N+dFodS9jccK/acFTD2sTbJJBW/caZC7KwQDUkQTQnfQSTXZ6BgbGGxCi9ayujTDAkgwxmZ8Z9z1pgSG4RZJkoDpEco05eg9qAHjhlrX4BrE+hBH1A9hQA3/AAiz/u11idOmg+hNABbGCRGLKoBO58zJ+tAEmgCJxXHpYsveuGERSzHwHIdSdgPGgTPnziH7QcfcvO6Yi5bVmJVFIyqOSiR0jXmZp0RsGn7QuJL/AO93PVbZ+6UUFslWv2o8SH+2VvO0n5AUUFsl2f2t8QG/cN/mtH/7WFFC3Ml2v2w43nbwx8luD/8AIaKHuDr+2XE88NZ93H1ooNxKT9s9wfNhEPleI+hQ0UG4kp+2SR/5P/53/wDOgNxUYftfjLVwOb7OBurSVM8iNPpVO4LZquDftJQWyMRJuBhlyLoynr0jX6VJSHuL7F9tLFu8bbTCpmZt9YBCADnB8qe5WLchOO9rFt2Ld20Mwug5GPygiNGAO++ngaTlRJOyswv7TLHwrdR1bZyNVU9RzI5/rQpWG5F9ju1FhMOb6MLiyFAGhLHWDO2mtStBZ5n+0HtC2MwtvULku/GmuoZT3beMQ3uKUZWOiFwTg9prKuwmQdCZA3BgDauVn1GRSpM9BpdLicVaLq3grYj4E02+EaeNZfOnzyavh8a9CtHA1u8RsZ1zWrrZWExrladtRtNdPR5VKO19nF8QwbZbvQ1PZFTw3GvgLhJs3/4mGczuPmQ8g0D6D8Qrcc1HoNq8rCVII6ggj3FIkEpgdQB1AHUAeQ/tk4pfusMJat3DbSHuMEYhmiVEjcKNfM+FNEXZ5Y2AvLvbuDzRh+VAhFwNw/7N/wDQ36UANbBsNwR5gj8qABBDTEOYdaBHR7UAFCaVJITJFuwxGgMUUBZm8xETpMjz86z0KwF8nlTQ0wli7C5T6Gih8Ghx3aBjhbWFhVW3rK/zHWCY56nzmk3YMzzGdaaIhmxTHRiSOnLptRRJSH2bBuyM2oGg3k8gOlVznt5NenxPI+DT37DAILWUAESpkwI5ct65inG3uPReXNOO0nX0Y24XKWjmJE9YNZ4tb7fROdtOuyFhQ1u2CwHeLrKCIY6SAAORNXqVz+UqlhrHeTsBxbt2+KeypREVGUq+udXEfGLn8oMbR78utT2pHmpfUzOYTjuIs5hZuuvxalW+aDprz1O/OpCs9L7FftDe/cFnEi0sIT3pbJJWN1OknU6EbHSmmBBuduTh+K3c90vhicpAOYJAEMgHQ7xvJ3NMD0rCcVs3Qpt3bb5gSuVlMgaGBPKmBMoAw3ab/wAw/kv/AGigaK+2INAAk+VvCgAmHQQo8vzpgWjYdcoOUT5D8P8AWmKivxCCV0GwG3n+lAUQ8Rw2yZm1bP8AyL1HhQFFZf4NYH+yTcnbz+lNMVItsBhra21ARAI/CN9zy60BSPMbdzQeQqloprke2u1CECFon0+1MaHjkJka/r+VA2xUNJkR6WiY150NjJWDIR51IMg+R0J86qyR3RNGnzvFNSNbZxKlAw+U8/6da5MoSUqPVw1EJw3pnNfIUaqIOu50G/r+dLy7fRDfxdlX2ivEIgViC8mdtIgiP+b6Vo0uO27Mfiep2xUY+pnThxp8Q2ro7qODYV8METPmVpjQbgyJBG/PejcFka5YHKTy9fCpJhZFuJoT4+tTTE2Lg8UbVwMPmUhhy2OmophZ9Adju1qY9bhVChQrIJkwwkHTxDD0oCyk7VgnEMJInLqN/lG1Jk10VVwEAnM+gPTl1gUwCXGhGPn9qACYYt8Og9zy9KYF0TKD1+y0wKTiN8oUIEyQD5Hn6TQRY29deCco2OzHkeWlAyPitvQ0CJNhjlXyH2pgeVJsPSqisL3lBGhO8PWgdDCCPLf8j96YB0u9aiJoLYuCT7D2n7mkxHG6o2ooC04LxgWyVb5D/wBJ2mOdZNTg3K12dLQ6vypbZdMvMRfRVzg51iYUyNNfQa1jSySe1nanlwxxvJFWZbinEC7hm8gOUa6CujixRhGked1GaWabkwQdTrHvFTooBXoAJ8CR6bUICVgMVaHxMrE+ER9abi/QaIt6C0rOvIj7QakuhMj9zLt4QPXc1OwLTAYi7h2Fy05VlKmATBy6wwB+Ico86juFZvMRxTvSl58qki1mn4VDlVDAE+JNO76L49WMvM+QyoB+MRm841jwpjYW8n8PzP5UxD8KggEWz8pOgXop60AXKAd0sfh/L+lMDPcfcDJIkbfSfypkWNcoUJVNp1+GJETzpDGXz/frTES7I+Ff8o+wqQHm4wFxQMynbl/SsyyRfRWI+G23kmAI/Xw1p7hxjboeMA/4GMHcCR5zS8xDlBxAYjCtroZEaazEjl601Ndht4LB+A3RBNs66jSq1qIe4bGRhwm4M0qwiJ011209Kn5sHzYqYW1wS6yhshjyqD1EE6bHtYFuG3FklWEeHhNS8yL9RVRqOzWEPcMHUgOTvzBABj2rmavIt6a9Dt+Hx34nFkC92aeAAykgjfzE/SavjrI+pysmFwk0xbvAHGnw+jfkRQtVErcGNXs3cgyymeRJoWshYbBlngF0Isqs5RPxDeNQfGpfFRbE4sPa4E+5gAdSPyoeqiLayLhOB3O7uOYViWIUgzpt9qlLUxUkhqBK4Jw3PkZiNi2xneBP1qObLtTSLPJ+WzQ43hQu2hbBJAdSdtphh9a0YJXBDS4omfuqQTGpIO5+lXbkFDrq6AeP00H51IRJscOTQQdvuI500BPa1kQKNhoNtNDQBS8UwofQzA8Y3/8AU0xEb/C0VdBrJ5CdR1iaQqA4gfYH2pgWWFSUQ/8ACv2FOxFLwrhhawhaZM777kc64GbUJTaRa8N9B7nCJgDflTxZnJ0gWNxdj7PDMqhTy9RSzZHGXJKWPcwNsW1v5WXU5UkxGxb7wPVak1KWHcmCh6F4uEHhXO81lvloCOGDvWcmQVUR4iZn6VP4h7El7gsSJf7qvSqvNlY/LREu8KBuB50G49CPvVq1DUa9RPErIWLxChoQaDQ+dbsOlc4XJ8lmDVLBOvT1ADFGR9RU8emuLi+y3xDLjntlBl3bwltwGQ6eUkHmDrpXJyTljltkURxRkrTCfuS9fp/Wq/OfsSeKJ1zhikaGT4zRHUSTF8Omdb4eOo9v61N6hsFgQHidnJadxllFJGkagczNTw5HKaiSWBWUvAsMbqvqsysyeUafnW/VZFjaJ58L6vgtsDwnK+b4eezeH1qOm1KlOjK8NAv8HJ1BJUkwO8IEchAH51DNqtk2kNYG0A/cjmgSSOfetA+lS+KlV2xPDySEwd3cXMo2+dyR9aj8c102C07ZI/d2EZsQx9GO3jNR+Py+iJLTr1YS8oZQssfHJBPTUUPX5X2yfkRI9zhzEaFgdNS5+0VH4+SfLIvB7CW+Bz81w+QH9aH4nNdB8N7lnYwaqoWX0Ecqg/E8/uS+HXuQroCnLIMDkdhy/SfCteswqMrRXB8DEvjMo1JYx5cyfYUtGqmTCYx8lxVjR5I6Ajf33q/WwTimJIzPHZGItHWGcH/lGRWPpofanppp4ZIhPtGqFhhodfHaa5EpKy4LbTSoNjQVVqFjK/it/IIG52/Wtuhw752+jPqMmyPHqZ0n+/Gu+ujFF2ITTbJolcO4gbbSPlO46/1rHqdLHPF+5OGR4mqJXFO12GstlzM7c1trJHmSQJ8N65OLw/NM3SzQ9Cswv7RLebKbFyNlIKliehTl6E1fPwmVWpckI6hXVGwwuIW6oe3qp2OnIwfqK5mSDxvbI0Jp8oFxjAm5aZZAG5ETIAJjw1AqWnzKGRMklbMv2MtgXWQaZknzIPP0Jrq+IS/bUi3NiVcF72owhGEvsG2tsfbX8qwaPP8AvRRiyR+UJ2cw4OEsFWkG2m3WBmB9ZHpUdXkazStepLFG4osFwKbxWV55Fm1DhhlG0j1qPmy9R7QyoOlRc2OhctRsAiCotiBlaaY7Fy1ILMlg+IDFP3qAgDMmsTBCsNt+nrXpNbKnTMGNpom2cOe9Q8hM+ekVTp8i3JFpMxmBDMGJ2mAOp3JPpWnWv9u0CKLtHh5Cj/gvR/8ADJ/IVk00qTf4ITNAuK0BI3A28qwzx8stT4CG+DtUdjRLcEstNRcQsy/F72a6eg0Hp/Wa9Do8fl4TmZ25Toj4ixlYqdxvWmE1NWiutrBqtSYSk2Dvj4WI3Ck+wJpoXMmVHCrKqqx8zAFvxGdZNVz+Y6+OMUidiVjfmOhPnttUYJrksaXqaPsFcUWGtAzkdo/ykyPrNcTxXE1NT9xY1So0p8a5Ku7LeigweA7lldLTH+K6NGp7tpCvBOwYLtyk10J5vMhtb9Alkb7JPbDMcHeVFLM6hAACSSxA0ABqnRV5yb6Kcv08Cdl8E9lCjKQhW24B/kuMv8ZB4BgD/wAxqWtyxyS3LsWNNKi7NYS4bFIB0UWJDZpjCqdKrfZEQ0wOmnYHnfZRTba9a5KUPqV2+1em1j3qMjDjVcGqw9zaseJ1NMuJN28ugnVp/wCneuhq5LynQIhYzB53tt+HOpEx8LrBMczIHua5cMm1SX4CUbYXB4dlQK5BI0BHMDYkcj1qE5pytDSYUWtaW4ZIS3oT0BPtUU7ZOPdGYt4JmuCIOs6+9dtalLHT9iOfQSi966O4uP4zen2FW6N3iRzc/E2RK1FQK+kggbkaefKkyWOVTRAv4QIwzAjIYyz6RPpvUFI7G1doJcyPCvIA5kgbERsfD+9qatA9r4NR2OweVWeAAwAHoTyrh+KZ1Kor0JUkX0Cd65Tuh2GFVgdTToDppAdSAcFpWJscyUrEmNyUbh2KFpWhWdQB00xmNtYcLfJ2zoo82UtMnrlI9q78p3jr2ZlS5LJErM3ySKzCG4VR1TQXrkjmUJYZlmOcGOlaZyjzFv0FbNDaFYJFlBMtRsdHRRYqFF2KXK6GuCrxljKcy7bjwNbMeTdwzpYcinHbIq+JsS2bqBPmNPtFdXRtKO04viGBwnu9GRRW05wkzQ0xUywxHDP3lQ6Zc4AVw2zCNDpzrnTz+ROpdM6unyboUUrYK6p7thHLeZmdJ59K0xzxnG0Xxirs2XAbim2qDkNPHrPjXA1a+ZzLpwpWiecP0MGsjyJcFO0IFiqm7J0KaQCigB6gVAiEkcqKI8ji4NDFTEzCoUOmdIpUFMTLTQ0Ny1MLKBK6jKkEUVFskEUVFsAtt6i0NBnugDWoqLHaI/eyantoVnA0gDlhGtQ5TJKVcopcZZUeRMQa6WDI2+OzSs2Oa25CtvYMwSp0j+9a6mLUu0pIxZPDV3GSopikEkEg8yNP6Gu7BQyxtIxzx7eGTuHcRe0SZkeUH9J9qxavwxZo0hYpbGQuNcYus4ygAQQpjUz18Qdo+tYsWieCNM6GLLEXht69ahjcMgzl0bXnJNXvQQmvnRPJnjW2KL3h3atUcpfzamc41A/4So1A8p3rk+I+Gq/2l0GOLcbNRYvq6hkYMp5gyK4M4SxupIl0EM1C0B2anQAb2NRPndV/zED71dj0WbL9EW/4KcmfFj+qSRVY7tfhkHwszn/hED/U0fSa6uD9O6qfMqj+Tm5PGcEeI2/wUx7eGfhsgj/Pr7xFdOP6XtfX/pGN+Oc/QXXDe1di7AJNtjyfb0cae8Vy9X+ntVh5ity+xs0/i+DLw+H9y/jrXCyYpwdSVHVTT6FNQA6KkBSha6NlQ8Uhj1NQYzmSmmAypCHhai2Oh5So2FAstOwoh8Zt/wAOfEfmPzrd4dL92jNql+3ZnMTeI0BP97V6rT6eM42zPhzTj0yGzE+db8cFBUhzm5O2cDUmRQ8roPE/RdT9ctUzVstj7DMUxCmN+XmazTNF8GdtYxSfjzFp3HT+lY5xb5L8WWKVM2PZdGsvne4LVvXNnYAt4ZDqfOufqtNPMtsYWwz6zBjXMkWvEO2tpZFpS56n4R+p+lGl/TU5c5nX2OHn8bguMSszeN7TYi7pmKjovwj33Nej03g2kw1Ubf3OPn8T1OXuVfZFW0nUkz/fM11Y4ox6Vfg5ryNvnn8jTbUan66/ep7YLsN830KfAflUrXoiPP8Akxjgncx5fqai1KXfBZFxi+rLHh/Fr9lSbbvlXcGWQdJDSBXN1ml0WSOzKl/ybNPqNUpXjb/4PU1uyAROoBgxpI200r5pqoQhlksfR7bDucE2LnrPRbRVWmmt8lRSS0UVU2yYRUFQbYzntxQpBQiqKbkwo5RSbAIyCo7goGBQ2BA41/4R8x9xW/w51mRm1X/bZjcUpBlhprtr717bDnx7UkYIyVAVcHYg+RrWpJkzs0b0P3DoNdYA6kAKoGv4j8Ta+1UN+rJplZxTiAVYAJzDQ7AAyJHWs0px9C1O+igVBG+o+nSKot2OiZYvyMrHUbeI/Wunpc25bWef8Q0jhPzIq0yWgG9dJJJHFbk2OOY7QPE6/SnUn0JbF9X9DcvVifLT7a/WjbXbDff0o6zhyT8CEnqASfU1RPPhxfU0aIY8+ZUk3/BZ4TgV194UeOp9h+tczUePYcfEeTqafwDPPnJ8poOF8Bw6n+KrOdN2+GefwrH1muLrPH9RkjWJJfc6+D9P4ocy+Yse1FtP3J0squ6nKqgfzqSYHlvXF0efJLUqeZ+/LNWbTbMW2Kr8Fzw+yRathvmCKD5gCa5ueSeWTXuzRB1FJkwKOlVWO2ViW62OQqCZahZKhyGkwsc0+lCi30JyS7It/G213uIPNhV8NLln1FlU8+OPbRWt2hsj+YnyB/Ot8PCNRPijJPxPBH1I93tavJCfMgfaa6GL9N5p/VKjBk8fxR+lWQr/AGsc/Kir5kn9K3Yv0xCLucrMc/1BkkvkiVd/jdxiO8f4Z1GgHr1ro/8AStNgg9q5MkfEdTnmr6XsWMzXK5R1wF7Cq24E9Y19xrVkcko9E4zaADCQdCd5112+tWrUTrktWRCDBCZb4jvr1PQbVCWSUuweRUB4xgu8tmPmXVfHw9f0qNkIZWmZBV15/wB/1qxc8GxulbEZIMH+op04sgpRyR46LTAXifhOp5dTy9a6Wl1lfLI4niHhy+vH/pF1huD3G+f4B03b25VTqfGsUOIcv+g0ngObJ80+F/ZZ2OEWl3GY9W1+m1cDUeK6jL06/B6LT+C6bEuVb+5N71FgCPIVz3vny2dSMYR4SE/eZ20pbKJbh9vU1GXQbi6wBCkaSetYMqbIz5RdI1YTI0L3nhTCitxN0W0LmYUSY1NbcWN5ZqMfUWSaxxcn6GbxfbEbW7fq3/6j9a9Lp/002rnL+Dg5vHop1BFTe7S32/nI8FAH1ifrXUx+AYY+iOfPxrLL1IV3H3H+Zmb/ADMT9zW/F4VihzX9GLJ4jll2/wCwOY1tWnxpdGN55tjWaNzVnyx9SKjOXSGd50B9dKhv/wDFFvkxX1M4yeYHlv7mm1N9sW6EelYndLzE+ev3peVH2sPOn6Oi84ffzLB3H25GuJrtP5c9y6Z2tDqFkhtfaD3RWE3DAaYxCaYDiNKaI9GM4zhu7uGB8JOnhHL2irWkqNeHI5x5RL4Hh0xEpcOqiQRuRMaNyjSlqda4Y6cbfuLDoVLNvjKl7FfjrHc3mVSdDoecbqfPWq8cvMjbNU04So3uFxGZFY/zKG9SAa4uSFSaOpjlxY13Lcv09KnSXY7Ot4Uk1BzoVNllhuGseVZp54rsKoucLwqN6wZNTzwReSiwt2QNhFZnNy7K3OwygVAg2dmFPaIrL6yjDqpHuK34nWRMJq4s85wuAd7Ny6BmFsgOBqwBB+KByEa177S6+ONqE/U8jrNA5fPD+SEbnRWPpH3iux5qa+VWcnyHdSaR3xHYBfMyfYfrUf3H6UOsUe3f4O7pubE/SmsU327DzY/4qhAIpbUukJzlLtiwak+CPHoDF4DqfACf6Cq/MS+5YsE39gi3WPKPPU+w/Wpb5y9KE8cIeth8DdKsDJ6HpHlVGoweZBpsuw51jmqVIvGM1558cHoE75GxvQNnRQJHEwKkkSUdxA7Q4Uvhi0fIQ3ofh/Oskcv/AOjajqRxbcFmc7MXSuJtgfzZlPjIn7gVfqo7sbI6d1NE/thhStxLg2cZT5r19CPaqtFkUotFmqjUrL3slbN6yAJlDl9IBB+/tWPXSWOd+5fppXGmaqxwMncgfU1yp6xF25It8NgEUbVhnnnJkHNkjuwKrbfqQtscgqK7EwkxQyIFjQiaR1SsCtY/D4xp+VboL5hN2jO9jg9nvSwIJKxIOpGafTWup4hkjLZtfRm0uF3Lcuw3FuEWrssqi1c30+RvNf5fMVs0HjWXA1HJ80f7Rj1/gePMt0OGZjG4F7XziB+LdT5NXsdNrcOojugzyOo0OfTy2yj/ACQ+9P8AKCfHYe5q/wAz2VlXlJfU6GgE7x96gm33wN7V9PI7uxz+tS2r1I75f4hUWdgTVOTV4MS5Zbj0ufM6imyZa4PdeNMo6nQfrXH1Hj2KP0Kzs6fwDLLmXBbYbsyg1ZmbyhR5da5OT9RZXxFJHWx/p3Cvrk2GfhpEwQAORmfLbWqIa+MlcuzTPw2UeI9FfiHysVPzdK2LImrRStHO6JV3ChbZfNsuaI8JiscddJz20aH4dxdgeF/HmJGg69SfvvUtVnklSNOn00VyT+KW5s3EAjMh5eGkVgwSayKTNWRJxaPPuALOMsgDdtPUEfnXb1D/AGmcvFxkR6Lxjsqb9koWAYEMh5Bh18DqK4Gn16xzTrg3ZkpxoquwPFFtXHwjgKwLa8y66EE9IXQeHjW3xTDLLjWSPKMmGW1tM9AWvMvg1MJpSoiMZqdEkhM1RoKHK1ITQkU0A6KkFlMUMV0LQIaoNEixSHqgqDbJpgruHBEaeW49RVuPPODtMjKMZqpKzNdpMEltAyrBJjQ6czty25RXpfDPF80rhJ2jz/iPg+B1OPD+wTBdnkIBYsZjQQBVep8ezPiHBdpv0/git0+Syt8FtDa2PWT9zXKyeKaifcmdPH4bpsfUUS0w8bADygVjllcny2bIwjHpJBVsVS5k9w/uutR3WLcMZAdJ3qabQzP9oMNs/QZTHh8p9tPQV2dHn3R2lGSPqR8TipwsdSE/P7D6U44az36CcvlLXs5gZtdZO/LT/wBaya7NUkOLpFz/AIdIhtdI9OgrnrU07CUkzzngOEROK92CcqO4QkjdQY15mREV6HPklLR7vVo50UvMPWyK8oazMcU7EWL997zPcDPGiEKAYgnY7/r1rqY/FMkIKFFTwpuyz4Nwz93Qp3ty4OXeEEjyMVi1GfzndJfgtjGly7J81nJDgKAsSkA9DUWRY6KEKx4Wp0KynZ62UOxMtFkrGXnVFLMQqjUk8qStukWQbbofhGW4AyMGB5jWo5N0XTROSrtFT21wbNaTIpaH1ABJ1BjQVu8LzRjN7n6GLV3KCoseH4VhZt5hDBFkcwYGlZdRli8j29WasMnsSYV5FVpplouHsmZNOU0RbHtbafKoKcUK0JdssxqKyRRJSSHLw8czFR88i8rEv8MRlZTMMI/rU8WplGSkvQi532YHiNru37ptDmn20ke9enxZFkhvRB10egcEtZbKCI0n31rzOrluyMcicFrMRsy/H+wVu8Tcsnur2bNMnKxmdR/KZ1kV2NL4hOMdmTlGacFdouuDWsQtoDE5DcGmZCTmHItoIPlWbVRxuV4+i3HfqS81Y6LaONIB6W6XZFugwECKfRCxndCotktzHBRURWPWpx4IsIRWiiJT20FNsvSHd3UNw9pn+3cjDAD+a4oPlBI+oFbNC/3L+xq0i+eyl704HGhVnumCZgTupABOvMGTWucVqcLb7Rpa87G2+z0Brg6gfnXD2yb4OaosbdcKpZiAoBJJ5Ab0Ri5OkCu6ImDx9m9PdXFaN43HmDrVs8WTH9SoscZR7Qt3i2HQS11BqRvrKkq2m+hBFJYMsukyKhOT4RJt3VYBlIYHUEGQfI1TKMoumRprsdNKhig0UIKKG6Is81/akxXEYcro2Rj5ww3r0fgvOOVlGVtSRYdhO1LORYvmSZyHSR/wmOXT26VX4noUv3IfyPHNvs39s1xY8skzrjRTk6fARVkZ3pW2WpDKCQtRESLJpLsrkONRfIkNzUmOhpanQ6OD01YqCd8atUmLYRQtRci2zqQzPdtdbKDrdQfet2h+p/g06ft/gznbVu8xYRdSFRP+YkmP+oV0NGtuFt+7NOnVY7YfCX+9xF9bi2WMkA3mICqpIhBHl0qOTGoxi49fYjKG2KaLhsRZ/crltrwuBRlZl1ILGUA11A0A15VkUJ/EKSiUbZeYuCq7KMFKhbbhouP3jCAwVCAqjpLKdztWrVLd9T444LNRbfL9hvZHgKYqzfe58xOUNvlMBi3nJH160anUPDOKj0h6jM8UopGv4Jwz93tLazZokkxEyZMDkK5GfL5k9xkyZfMlZMaqSCHIKBMITUGiB5v+1HCOLtm/IyZe68Q5ZmnyI+1ej8GnHa4epTmVNSIPYsA422fBj65D+da/EW/h2OH1HqqXIry3KL2hWaaRGqGZKkiVnZKd0G4cLdRbFuCqtJKyLY19KdUNAiaCVHUgEpoB01IAYalRJ9gsJirdwsEdWKmCAZg+NTlilFW0OUXGrIHaHhxv2sikKwZWUnYEf2at02Xyp7mW4pqDtgeDdmltMbrsbl0ySx2BO8Dr41PUa15Ftjwh5dQ5LauEC4x2QtXnNwMyMfmiCCesHY1LBr5QjtfIY9VKKoW92WtjDNZtmGMHOdyy7ZvDfTxpx10vN3y69hrUtz3MFwLg2JR0e/eDBAyhNW0Ij5jHQddqln1OKSrGh5MsGqiuyf2V4ccNbuIed1ivisAKfYVm1WfzJJr2Kc8vMaf2LZnHXWszhLuitJjlSo0yLYUAbU6IsbdWKb4HFlRx7hK4qy9p9J1B/Cw+Vh/fM1o0uoeHIpocoKSplX2N7OvhkPe92zhjkZRJCkAH4iJ1gaVt12rWZrZ1RHHDYqZpBXMLQ1sUiEh0UWRsWaAEzUh0OR6a7ItELi/E0shS8w7qggTq07+GlX48byt7fQnjxuXQfLVD9mPoS+620Z3MKqliegGtSxxc3SIptySR1r4lDAaEAjyImk04umNtLsJ3RosW4h4t8tt26Kx9gTU8SuaRbHmX8nmHAeKHD3lfXLs46qd/Ub+leiz4FkxuKOrlxb4UWPEePlMc1225ZJAgH4WXKsgD39aohpU8O2S5K8eBPFT7PRMNeDorqZVgCD4GuBki4OmcuUdrphGaopAgU1OiVCMaKsaVnneN7U4i87W7RAV2ypAhoJga+NdyGixQjul6HShp4RjuYvaDhtrDW1l7hxJ1kExvqT0HTnS02V5ZOktosM3OXSo0HYfjT3kZHJLW4+LmVMxPiIrFr9MsclKPqZtVhUHa9TUB65vqY6sVnmiwSoYFoGKWirkgSsaBSYwyGKjZFiM9CQUMz1KgoQtRQ6FzVGgoo+1K5jhQeeJt+0NW3ScKX4NGDhSf2NDarD6mR9FR22vZcHdjScq+7CfpNa9It2VFulV5EWuG0RR0UfYVmyO5P8lclyws1GyFFPxs/wDs96P92/8A2mr9P/3Uasf1r8mA4XwwXcNfYLLoUKnnGuYe2seAru5c/l5Yr0Z0cmRxyR9iInCWOHOI2UMFiNwdC3uQPerfiI+YoIn5y3bDV9keMZMJdzf7GSPJgSo/1T71zNXp7zRr1MeoxXkX3KyxxDG37TMrkLaXUj5nO++5MVoeLT4pJS9S148WN0/U0fY/HXb1km7qQ0BojMIB9YmJrn62EIT+UzaiMIy+UusVblCBuQR7isuN/MvyUwfzcnk3Z4xibM/7xfvFej1HOJ17HYy843Xsejcd7N28VlJJRl0DCNjyIO9cLTayWB0ujlYtRLEUF7EJw9u4w6m7eeMxb/pUKvnMeNbVB6tb8rpI1RTzrdN0kaPgXFP3i3mIyspKuv4WG9YNTheOVLozZcex16GX4jxPGXr9y1ZOTISAgKqzAfzS2pnfTqK6WDDghjUpK7NUMeKMVKXNloOKXsLh7S3vjv3GKqGYQNdM7DpI96zrBjzZW4cJFLxQyTe3ok2eK3Eu20vd0/eHKDaJlWifiQknLpvUJ4Iyi3G1XuQlji43G+CJ2t7SXMNcW3aCfLmJYE7kgACfCrNFpI5Y75f6LNPp1kjukP7P9pbjXBZxKZHYSjQQG5gQeomCOlGo0UFHfDmiObTRS3QZJwnaW2+JexGUglVYn5mHzCOXh1quWilHHvTIy08lBSLuazUykyWG49cxGOW3bMWVLTH84VTJY9J2HlXRlp4Y8Dk+zXLDHHiuXbIDcSxjY1rSOw/iEZYBVUB0JU8sus+NWxxYFgt10W7MSxbmTu0mNYjBuYDd7JA2lWAMeEz71TpsaW9FWGC+ZfYsOM9obi3v3fDIHuxqTsuk6DSTGuv1qrDpIOPmZOivHp4yW/J0Z/tAcebUYiChYbZJnWAcvKteD4fc3j7o0Ylgu4ex6KraVxZK5M5rXIM4xetSWKQqA3bWZSp2YEHyOlEJVJMtTp2ZvsDhyq3wdxcCnzUa/et/iEt21o0aqVuLL/i2Dz2LiAbowHnEj6xWLBlayqTM+OdSTPPOzyFrWLUc7Ob/AENP613NTJRlCX3OnmaTg/uansJbjCz1dvyH5VzvEZfu0ZNU/wBwsuMcWt4ZAzgmTChdyefhWfBgnmlSKseOWR0iXwrHJetrcWcrDnuDsQfWqs2OWOW1leSLi6PLeLYZsPinBEFXzr4jNmUivRYpxy4ePajrY5LJiPXbWqg9QD715afEqONLtow/aDBX7GNGJtWzcBjYFoOXKQQNR4GuzpsuPJg8uTo6GCUJ49knQt+1esYa/eb4Xu3FdlUxlUsJGYbEyZPjQnjyZVj9F6hFxnNR9EEwXE8JftKl14dR81yFcHkVudfXlSyYM2OdxXHsuhTxZYvhcEHtXh7j4fDXjLQkOf8AMFKsRymPrV2inFZJwTJ6eS3OPQHD9qMsLh8LbW4YEgTJ6BQATPnU56O+Zy4JvS3zKXAHtzmN5C65WNlJG8GWkehqeh2rG6HpKUHXuWnaJYxGBA+Yd3/3pH51Rp3ePIVYeYTso+1eCaximYSAzd4h8zJjxDflWvS5FkxUaNNNZMe1gf8AHL4a66EqLujxqskcjybQ+NT+HxcRa66H5GPhM037OuHlQ+IYbjIniBqxHqAPQ1g8QzJyUF/Jk1s7koFLh8W2JZ7l3F9wdcq6iRGgEECOXM1p2+XGMYRv7l+3y4qMY39yTx9x3PDwPwZv/pz6zNVYE92QhhXM2F7UWrmFxoxKiVYgg8piGU9JA+vhS00o5sPlPtC07WXG4Mn8d41axFqwtppZr1vMn8wAmZXzI12qnT6aeGcnPquCrFhljbcvY0bOWNZEkuTEzv3SpeaKiYrViZMS1hVWSqgZjmbxbQEn2FDm3V+gtzfZzinHhjRneC8EaxiLzQO7cQvkxkqR4bVvz6lTxxS7RpyZlOCXsWvCsCLFoWl1ALGfMkx9ay5sjyS3FWSTnJyYnEeHW765bqyAZGpBB8CKMWaWN3EIzcXcSXw+xbtIttFhV2HrO531qrJKU5Wyqdydsh8f4PZxQGeQw2ZdwOYM7irtPqcmHr/RPDknjfyk9XhQo2AAHkNKzP5m2Q282JM01wM5rKspVgCDoQdQR0IoU3F2Lc07RRt2TwobN3Z/y5my+0/Tatfx2XbtNC1ORqrL0AERHhHL2rLuad+pnt9gLXC7SHMlq2rcyqKD7gVb582qbJebJ8NkDjHZ9MQ9t3LDJyEfEJmD/fM1dh1UsUXFFmLO8acV6kjFcKt3Ltu6wOa38uunqOcHWoQ1EoxcV6kVlai17ica4UmIt5H81Ybqeo/SngzyxStDxZZY5WhOH8Ds27HcZcyHVs27HqY56DbaKlk1WSU990/QWTNOU910yxw9tUUKgAVRAA5AVmlJye5lTbbt9lFe7GYZrpuENBklAYWTrIjUeU1rXiGVQ2mhavJGNI7tB2aW7btJaK2haJjQnQ7x4yAaen1couTkrsWHUbW2+bLLHItxSjAMp3BqEG4S3Fabi7XZC4dwGxaOZEAbqSSR5EnT0qzJqck1Vlk805qmyy0G1UJN9lImantFYy9jwjBcrMcubSNpy8zvJFKGDfHda7FKVMBxLFnvkV3e3byggoD8dzNGVnAMACIGk5j0rVgxp43tpvp37e5TLiSvorsH2ja7lCqgZrmUAs2iFC+Y/DrqrKY0kHXSrp+H44fM5cV/YRzN8JAm41c+cpJQ3CFXMJ/hse7ObdljWNNasWixVtT7rngj5su6H8X4i5wtu6GCMWWQlxcrTPw94A3TlOvWoaTT41nlB8r7jyTk4KVjDxu8oIyAlUViXUqwhbWYsshSzF2yqCNUImpfBYZO2/7F5s6odc4tfXvSVTLmtwSXOUMgIzJkBUHKRvozDel8Jp5bUm//AIPzJq+CZwzirXbrI1soACQSdSQVkRHLOAfEGs+o0kMWNTjKyzHmcnTRUWeIYgEs9tzbtI7jlnKZ7ZDHxLAieSTW6Wn07ilFq3XXoUrJku2uETLHaEs6W8tsM1uZ734c5AKqGVWGUzAaTqCBMVR/0+EVuTbSf9E/ObpAMFxi8ptNcQtmsW5KtIzRcMmVEuxCiBtO5qc9HinFqMqpkVlkmrXYReNX71psi2w3cs895mjV1ULlEZhlnU6HSofB4MM05Nvmg82clwhbPGXs/AtpSFRcozP/ADd3DF2HyHvSNpzW29HLRYcr3OXqxeZJKqJmF4g74sI4AyW7gIUsZabJzGQBl3A8jVOXTY4ae4u7ZKMm50zRRpXLLRhWhErBuKmhoYKlQx6VBiY27ejapRgNIjB53q9wS6AXN0pUA3U1JJCFiihNixTojuCo1ZnxwXUPAqKk0JiG2JmNal5kqoEOAFQ3yE0cWjanFtsVEFeIoQD1BMaSIIBkev0Nalgkn2LcvYE/E8onu38o1/ljTr8W1TjptzS3IW/7DX4uokhWIHMDfSdOuxHmtNaVvuSDzF7BE4kCrtDQkztrAnT0qD0zjJRvsalauhF4gGWShAlRrG5GYH2j103qbwyT27hb01dAG4ymso2gDDQRvEA9dz6HpUvhJXxJC8xewR+KATKNHUQfwzABnZp8pqHw7kr3B5iXoEvY8KSpU6eUERMg7em+9KOBtXY3kXsLh+JyYyMPHSNp6zTnp+PqRHf9hP8AGkME5hMaRtPWNjTejkn6CWRewR+KKAphjmBI02ifmOw2/sUo6STbVrglvSQMcXT8LzppA5iRGutS+Dl7oj5qOXiyFFcK0MSIjUR+IToNv9QpPSS3ONol5qoE/HEictyIn5dd8vPnPKprQv3QvOijn4mmUtDQHKaCZIBMiOWlNaZqW1tdWHmqgTcUTmGmY25xP5RU/hZV2hedFe4/CcUR2VQGGZcwkabkRvvodKjl00oJu+mEcqZYTWWiTYjk8qmiLGd351ZuRGhLd/Ss/lmmx4vVF4x2OFyedLZQrFkdajTHY6lTAaXip2xCljSAUNS5AQ0WwEmmBwanyI4GkA9DS5A4t0FTQii4/wAWuWGtxlysG+YHUjLAzhgEBDH4joIrp6TTxzRdvozZcjg0T8fjwlousMSVVNZBZ2CpqOUkbVRiwOWXY+CcppQ3Ffa7QIFk944VC7uECgBWZT8DNm+ZSIE1ploZbuGl7IrWdVzf+hTx+0AJFxWKFspABBAkITOjEa9IIPMU/gMnv0w+Ii/yOHHxt3d05QDcPwEW/iZDPxS0FG+UHQTUXoZJ/V+PuCzp+n5Fv8UY27bWwB3z5UZx8IHxMHMHXMFkCROYbVHHp15klP8Ax9hyyvanFdkUcaCNdS4Wd0ZQAiZZzCygCyYnPdGhOgO9XvRuSjKPCa5K1mptPsIvGYbL3VwlmI1yDKwA/hggwx5xM770fB7knu4/9h51N8ArPHYtrcuJdkohyKqnMzEiU1JGqncj3pvQtycYtfn7EfPpWzRodBofWuc1TovUrHRQMYtsRsKzbmaju7FG4TEyVKxUcUqKYAWmasStCCLcqG0Y9rmmlLaANWJNNqhhZqFAMutIIBgxv0qUVT5EyKy3J0uADpE/U6nT7eNaYzxVzEg1L3GulwmBeAEdOfP86anir6RVL3ClHM/xekQAOYJ23kAj1qKyY0/pHtfuILN0D/xeQA0HTczvrHtUt+J/4i2y9xy4ZswZyGgMF02zbmfLSjzoqO2PAbeeRwwCZWU20yt8wyiDERI57D2qLzyu76G4xqh5waRGRYK5NhGTX4Y6anTxpLPO7v7i2x9iuucBXvbbBLYRZk6l2lLiZCCIKw87/wAvtrWtksbjbtlLwrcmTm4cmR0QC3mTJKgCBDZYHhmJ9azfET3KT/JZsVUvULcwylO7KqVgDKQCsDbQ1DzJb96fLBxVUwH+FWzH8NfhiIERBUjQdMif6RVy1GRXyVuEaJAwKSGKLmBJBgSCQASPGBSWaaVWJxiMuYC0VylFiAPQHMIO4g601nmnaYbI9BlIAj0qHLZI6adACsNoKzSNKJMaVUMSKkAsVEQC4NauiAEipAMY0wHWjUWAS9UY9gRSauQCTQIRBRIA9gVFjJaCoCFFIRwNNAKKbEEAqImMuGKYDDViK2JmpgKWqQhBSEIm9TAkKKAP/9k=">
            <a:hlinkClick r:id="rId2"/>
          </p:cNvPr>
          <p:cNvSpPr>
            <a:spLocks noChangeAspect="1" noChangeArrowheads="1"/>
          </p:cNvSpPr>
          <p:nvPr/>
        </p:nvSpPr>
        <p:spPr bwMode="auto">
          <a:xfrm>
            <a:off x="28575" y="-1790700"/>
            <a:ext cx="28194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data:image/jpeg;base64,/9j/4AAQSkZJRgABAQAAAQABAAD/2wCEAAkGBxQTEhUUExQVFhUXFxcYFxgYFxgYGRcXGBgWFxUXFBQYHCggGBolHBUXITEhJSksLi4uFx8zODMsNygtLisBCgoKDg0OGhAQGywkICQsLCwsLCwsLCwsLCwsLCwsLCwsLCwsLCwsLCwsLCwsLCwsLCwsLCwsLCwsLCwsLCwsLP/AABEIAQMAwwMBEQACEQEDEQH/xAAcAAABBQEBAQAAAAAAAAAAAAADAQIEBQYABwj/xABHEAACAQIEAwYEAwYDBgMJAAABAhEAAwQSITEFQVEGE2FxgZEiMqGxUsHRBxQjQuHwFXKSQ1NigqKyMzTxJESTo7PCw9Lj/8QAGwEAAgMBAQEAAAAAAAAAAAAAAAECAwQFBgf/xAAyEQACAgEEAAQFBAIBBQEAAAAAAQIRAwQSITEFE0FRFCIyYXEGI4GhQpHBFTNS0fEk/9oADAMBAAIRAxEAPwD23uF/CvsKAO7hfwr7CgDu4X8K+woA7uF/CvsKAO7hfwr7CgDu4X8K+woA7uF/CvsKAO7hfwr7CgDu4X8K+woAa9tACSFAGp0FAAe+s9bYPQ5QeuxoAa+KsDdre07rtEz7UAOa/ZG5t/8AT1C/cgedADVxNg/zWtgd12OooAJbe0xhchMTAg6adPMUAG7hfwr7CgDu4X8K+woA7uF/CvsKAO7hfwr7CgDu4X8K+woA7uF/CvsKAO7hfwr7CgDu4X8K+woA7uF/CvsKAE/d1/CvsKAC0AdQB1AHUAdQB1AAsTiUtqWuMqKN2YhQPMnQUAYjt12+TDoEwrpcvPOoIZbY/EY0J6CkJ2eWYjtjj2LE4m78UTByj4doywF9N+dFodS9jccK/acFTD2sTbJJBW/caZC7KwQDUkQTQnfQSTXZ6BgbGGxCi9ayujTDAkgwxmZ8Z9z1pgSG4RZJkoDpEco05eg9qAHjhlrX4BrE+hBH1A9hQA3/AAiz/u11idOmg+hNABbGCRGLKoBO58zJ+tAEmgCJxXHpYsveuGERSzHwHIdSdgPGgTPnziH7QcfcvO6Yi5bVmJVFIyqOSiR0jXmZp0RsGn7QuJL/AO93PVbZ+6UUFslWv2o8SH+2VvO0n5AUUFsl2f2t8QG/cN/mtH/7WFFC3Ml2v2w43nbwx8luD/8AIaKHuDr+2XE88NZ93H1ooNxKT9s9wfNhEPleI+hQ0UG4kp+2SR/5P/53/wDOgNxUYftfjLVwOb7OBurSVM8iNPpVO4LZquDftJQWyMRJuBhlyLoynr0jX6VJSHuL7F9tLFu8bbTCpmZt9YBCADnB8qe5WLchOO9rFt2Ld20Mwug5GPygiNGAO++ngaTlRJOyswv7TLHwrdR1bZyNVU9RzI5/rQpWG5F9ju1FhMOb6MLiyFAGhLHWDO2mtStBZ5n+0HtC2MwtvULku/GmuoZT3beMQ3uKUZWOiFwTg9prKuwmQdCZA3BgDauVn1GRSpM9BpdLicVaLq3grYj4E02+EaeNZfOnzyavh8a9CtHA1u8RsZ1zWrrZWExrladtRtNdPR5VKO19nF8QwbZbvQ1PZFTw3GvgLhJs3/4mGczuPmQ8g0D6D8Qrcc1HoNq8rCVII6ggj3FIkEpgdQB1AHUAeQ/tk4pfusMJat3DbSHuMEYhmiVEjcKNfM+FNEXZ5Y2AvLvbuDzRh+VAhFwNw/7N/wDQ36UANbBsNwR5gj8qABBDTEOYdaBHR7UAFCaVJITJFuwxGgMUUBZm8xETpMjz86z0KwF8nlTQ0wli7C5T6Gih8Ghx3aBjhbWFhVW3rK/zHWCY56nzmk3YMzzGdaaIhmxTHRiSOnLptRRJSH2bBuyM2oGg3k8gOlVznt5NenxPI+DT37DAILWUAESpkwI5ct65inG3uPReXNOO0nX0Y24XKWjmJE9YNZ4tb7fROdtOuyFhQ1u2CwHeLrKCIY6SAAORNXqVz+UqlhrHeTsBxbt2+KeypREVGUq+udXEfGLn8oMbR78utT2pHmpfUzOYTjuIs5hZuuvxalW+aDprz1O/OpCs9L7FftDe/cFnEi0sIT3pbJJWN1OknU6EbHSmmBBuduTh+K3c90vhicpAOYJAEMgHQ7xvJ3NMD0rCcVs3Qpt3bb5gSuVlMgaGBPKmBMoAw3ab/wAw/kv/AGigaK+2INAAk+VvCgAmHQQo8vzpgWjYdcoOUT5D8P8AWmKivxCCV0GwG3n+lAUQ8Rw2yZm1bP8AyL1HhQFFZf4NYH+yTcnbz+lNMVItsBhra21ARAI/CN9zy60BSPMbdzQeQqloprke2u1CECFon0+1MaHjkJka/r+VA2xUNJkR6WiY150NjJWDIR51IMg+R0J86qyR3RNGnzvFNSNbZxKlAw+U8/6da5MoSUqPVw1EJw3pnNfIUaqIOu50G/r+dLy7fRDfxdlX2ivEIgViC8mdtIgiP+b6Vo0uO27Mfiep2xUY+pnThxp8Q2ro7qODYV8METPmVpjQbgyJBG/PejcFka5YHKTy9fCpJhZFuJoT4+tTTE2Lg8UbVwMPmUhhy2OmophZ9Adju1qY9bhVChQrIJkwwkHTxDD0oCyk7VgnEMJInLqN/lG1Jk10VVwEAnM+gPTl1gUwCXGhGPn9qACYYt8Og9zy9KYF0TKD1+y0wKTiN8oUIEyQD5Hn6TQRY29deCco2OzHkeWlAyPitvQ0CJNhjlXyH2pgeVJsPSqisL3lBGhO8PWgdDCCPLf8j96YB0u9aiJoLYuCT7D2n7mkxHG6o2ooC04LxgWyVb5D/wBJ2mOdZNTg3K12dLQ6vypbZdMvMRfRVzg51iYUyNNfQa1jSySe1nanlwxxvJFWZbinEC7hm8gOUa6CujixRhGked1GaWabkwQdTrHvFTooBXoAJ8CR6bUICVgMVaHxMrE+ER9abi/QaIt6C0rOvIj7QakuhMj9zLt4QPXc1OwLTAYi7h2Fy05VlKmATBy6wwB+Ico86juFZvMRxTvSl58qki1mn4VDlVDAE+JNO76L49WMvM+QyoB+MRm841jwpjYW8n8PzP5UxD8KggEWz8pOgXop60AXKAd0sfh/L+lMDPcfcDJIkbfSfypkWNcoUJVNp1+GJETzpDGXz/frTES7I+Ff8o+wqQHm4wFxQMynbl/SsyyRfRWI+G23kmAI/Xw1p7hxjboeMA/4GMHcCR5zS8xDlBxAYjCtroZEaazEjl601Ndht4LB+A3RBNs66jSq1qIe4bGRhwm4M0qwiJ011209Kn5sHzYqYW1wS6yhshjyqD1EE6bHtYFuG3FklWEeHhNS8yL9RVRqOzWEPcMHUgOTvzBABj2rmavIt6a9Dt+Hx34nFkC92aeAAykgjfzE/SavjrI+pysmFwk0xbvAHGnw+jfkRQtVErcGNXs3cgyymeRJoWshYbBlngF0Isqs5RPxDeNQfGpfFRbE4sPa4E+5gAdSPyoeqiLayLhOB3O7uOYViWIUgzpt9qlLUxUkhqBK4Jw3PkZiNi2xneBP1qObLtTSLPJ+WzQ43hQu2hbBJAdSdtphh9a0YJXBDS4omfuqQTGpIO5+lXbkFDrq6AeP00H51IRJscOTQQdvuI500BPa1kQKNhoNtNDQBS8UwofQzA8Y3/8AU0xEb/C0VdBrJ5CdR1iaQqA4gfYH2pgWWFSUQ/8ACv2FOxFLwrhhawhaZM777kc64GbUJTaRa8N9B7nCJgDflTxZnJ0gWNxdj7PDMqhTy9RSzZHGXJKWPcwNsW1v5WXU5UkxGxb7wPVak1KWHcmCh6F4uEHhXO81lvloCOGDvWcmQVUR4iZn6VP4h7El7gsSJf7qvSqvNlY/LREu8KBuB50G49CPvVq1DUa9RPErIWLxChoQaDQ+dbsOlc4XJ8lmDVLBOvT1ADFGR9RU8emuLi+y3xDLjntlBl3bwltwGQ6eUkHmDrpXJyTljltkURxRkrTCfuS9fp/Wq/OfsSeKJ1zhikaGT4zRHUSTF8Omdb4eOo9v61N6hsFgQHidnJadxllFJGkagczNTw5HKaiSWBWUvAsMbqvqsysyeUafnW/VZFjaJ58L6vgtsDwnK+b4eezeH1qOm1KlOjK8NAv8HJ1BJUkwO8IEchAH51DNqtk2kNYG0A/cjmgSSOfetA+lS+KlV2xPDySEwd3cXMo2+dyR9aj8c102C07ZI/d2EZsQx9GO3jNR+Py+iJLTr1YS8oZQssfHJBPTUUPX5X2yfkRI9zhzEaFgdNS5+0VH4+SfLIvB7CW+Bz81w+QH9aH4nNdB8N7lnYwaqoWX0Ecqg/E8/uS+HXuQroCnLIMDkdhy/SfCteswqMrRXB8DEvjMo1JYx5cyfYUtGqmTCYx8lxVjR5I6Ajf33q/WwTimJIzPHZGItHWGcH/lGRWPpofanppp4ZIhPtGqFhhodfHaa5EpKy4LbTSoNjQVVqFjK/it/IIG52/Wtuhw752+jPqMmyPHqZ0n+/Gu+ujFF2ITTbJolcO4gbbSPlO46/1rHqdLHPF+5OGR4mqJXFO12GstlzM7c1trJHmSQJ8N65OLw/NM3SzQ9Cswv7RLebKbFyNlIKliehTl6E1fPwmVWpckI6hXVGwwuIW6oe3qp2OnIwfqK5mSDxvbI0Jp8oFxjAm5aZZAG5ETIAJjw1AqWnzKGRMklbMv2MtgXWQaZknzIPP0Jrq+IS/bUi3NiVcF72owhGEvsG2tsfbX8qwaPP8AvRRiyR+UJ2cw4OEsFWkG2m3WBmB9ZHpUdXkazStepLFG4osFwKbxWV55Fm1DhhlG0j1qPmy9R7QyoOlRc2OhctRsAiCotiBlaaY7Fy1ILMlg+IDFP3qAgDMmsTBCsNt+nrXpNbKnTMGNpom2cOe9Q8hM+ekVTp8i3JFpMxmBDMGJ2mAOp3JPpWnWv9u0CKLtHh5Cj/gvR/8ADJ/IVk00qTf4ITNAuK0BI3A28qwzx8stT4CG+DtUdjRLcEstNRcQsy/F72a6eg0Hp/Wa9Do8fl4TmZ25Toj4ixlYqdxvWmE1NWiutrBqtSYSk2Dvj4WI3Ck+wJpoXMmVHCrKqqx8zAFvxGdZNVz+Y6+OMUidiVjfmOhPnttUYJrksaXqaPsFcUWGtAzkdo/ykyPrNcTxXE1NT9xY1So0p8a5Ku7LeigweA7lldLTH+K6NGp7tpCvBOwYLtyk10J5vMhtb9Alkb7JPbDMcHeVFLM6hAACSSxA0ABqnRV5yb6Kcv08Cdl8E9lCjKQhW24B/kuMv8ZB4BgD/wAxqWtyxyS3LsWNNKi7NYS4bFIB0UWJDZpjCqdKrfZEQ0wOmnYHnfZRTba9a5KUPqV2+1em1j3qMjDjVcGqw9zaseJ1NMuJN28ugnVp/wCneuhq5LynQIhYzB53tt+HOpEx8LrBMczIHua5cMm1SX4CUbYXB4dlQK5BI0BHMDYkcj1qE5pytDSYUWtaW4ZIS3oT0BPtUU7ZOPdGYt4JmuCIOs6+9dtalLHT9iOfQSi966O4uP4zen2FW6N3iRzc/E2RK1FQK+kggbkaefKkyWOVTRAv4QIwzAjIYyz6RPpvUFI7G1doJcyPCvIA5kgbERsfD+9qatA9r4NR2OweVWeAAwAHoTyrh+KZ1Kor0JUkX0Cd65Tuh2GFVgdTToDppAdSAcFpWJscyUrEmNyUbh2KFpWhWdQB00xmNtYcLfJ2zoo82UtMnrlI9q78p3jr2ZlS5LJErM3ySKzCG4VR1TQXrkjmUJYZlmOcGOlaZyjzFv0FbNDaFYJFlBMtRsdHRRYqFF2KXK6GuCrxljKcy7bjwNbMeTdwzpYcinHbIq+JsS2bqBPmNPtFdXRtKO04viGBwnu9GRRW05wkzQ0xUywxHDP3lQ6Zc4AVw2zCNDpzrnTz+ROpdM6unyboUUrYK6p7thHLeZmdJ59K0xzxnG0Xxirs2XAbim2qDkNPHrPjXA1a+ZzLpwpWiecP0MGsjyJcFO0IFiqm7J0KaQCigB6gVAiEkcqKI8ji4NDFTEzCoUOmdIpUFMTLTQ0Ny1MLKBK6jKkEUVFskEUVFsAtt6i0NBnugDWoqLHaI/eyantoVnA0gDlhGtQ5TJKVcopcZZUeRMQa6WDI2+OzSs2Oa25CtvYMwSp0j+9a6mLUu0pIxZPDV3GSopikEkEg8yNP6Gu7BQyxtIxzx7eGTuHcRe0SZkeUH9J9qxavwxZo0hYpbGQuNcYus4ygAQQpjUz18Qdo+tYsWieCNM6GLLEXht69ahjcMgzl0bXnJNXvQQmvnRPJnjW2KL3h3atUcpfzamc41A/4So1A8p3rk+I+Gq/2l0GOLcbNRYvq6hkYMp5gyK4M4SxupIl0EM1C0B2anQAb2NRPndV/zED71dj0WbL9EW/4KcmfFj+qSRVY7tfhkHwszn/hED/U0fSa6uD9O6qfMqj+Tm5PGcEeI2/wUx7eGfhsgj/Pr7xFdOP6XtfX/pGN+Oc/QXXDe1di7AJNtjyfb0cae8Vy9X+ntVh5ity+xs0/i+DLw+H9y/jrXCyYpwdSVHVTT6FNQA6KkBSha6NlQ8Uhj1NQYzmSmmAypCHhai2Oh5So2FAstOwoh8Zt/wAOfEfmPzrd4dL92jNql+3ZnMTeI0BP97V6rT6eM42zPhzTj0yGzE+db8cFBUhzm5O2cDUmRQ8roPE/RdT9ctUzVstj7DMUxCmN+XmazTNF8GdtYxSfjzFp3HT+lY5xb5L8WWKVM2PZdGsvne4LVvXNnYAt4ZDqfOufqtNPMtsYWwz6zBjXMkWvEO2tpZFpS56n4R+p+lGl/TU5c5nX2OHn8bguMSszeN7TYi7pmKjovwj33Nej03g2kw1Ubf3OPn8T1OXuVfZFW0nUkz/fM11Y4ox6Vfg5ryNvnn8jTbUan66/ep7YLsN830KfAflUrXoiPP8Akxjgncx5fqai1KXfBZFxi+rLHh/Fr9lSbbvlXcGWQdJDSBXN1ml0WSOzKl/ybNPqNUpXjb/4PU1uyAROoBgxpI200r5pqoQhlksfR7bDucE2LnrPRbRVWmmt8lRSS0UVU2yYRUFQbYzntxQpBQiqKbkwo5RSbAIyCo7goGBQ2BA41/4R8x9xW/w51mRm1X/bZjcUpBlhprtr717bDnx7UkYIyVAVcHYg+RrWpJkzs0b0P3DoNdYA6kAKoGv4j8Ta+1UN+rJplZxTiAVYAJzDQ7AAyJHWs0px9C1O+igVBG+o+nSKot2OiZYvyMrHUbeI/Wunpc25bWef8Q0jhPzIq0yWgG9dJJJHFbk2OOY7QPE6/SnUn0JbF9X9DcvVifLT7a/WjbXbDff0o6zhyT8CEnqASfU1RPPhxfU0aIY8+ZUk3/BZ4TgV194UeOp9h+tczUePYcfEeTqafwDPPnJ8poOF8Bw6n+KrOdN2+GefwrH1muLrPH9RkjWJJfc6+D9P4ocy+Yse1FtP3J0squ6nKqgfzqSYHlvXF0efJLUqeZ+/LNWbTbMW2Kr8Fzw+yRathvmCKD5gCa5ueSeWTXuzRB1FJkwKOlVWO2ViW62OQqCZahZKhyGkwsc0+lCi30JyS7It/G213uIPNhV8NLln1FlU8+OPbRWt2hsj+YnyB/Ot8PCNRPijJPxPBH1I93tavJCfMgfaa6GL9N5p/VKjBk8fxR+lWQr/AGsc/Kir5kn9K3Yv0xCLucrMc/1BkkvkiVd/jdxiO8f4Z1GgHr1ro/8AStNgg9q5MkfEdTnmr6XsWMzXK5R1wF7Cq24E9Y19xrVkcko9E4zaADCQdCd5112+tWrUTrktWRCDBCZb4jvr1PQbVCWSUuweRUB4xgu8tmPmXVfHw9f0qNkIZWmZBV15/wB/1qxc8GxulbEZIMH+op04sgpRyR46LTAXifhOp5dTy9a6Wl1lfLI4niHhy+vH/pF1huD3G+f4B03b25VTqfGsUOIcv+g0ngObJ80+F/ZZ2OEWl3GY9W1+m1cDUeK6jL06/B6LT+C6bEuVb+5N71FgCPIVz3vny2dSMYR4SE/eZ20pbKJbh9vU1GXQbi6wBCkaSetYMqbIz5RdI1YTI0L3nhTCitxN0W0LmYUSY1NbcWN5ZqMfUWSaxxcn6GbxfbEbW7fq3/6j9a9Lp/002rnL+Dg5vHop1BFTe7S32/nI8FAH1ifrXUx+AYY+iOfPxrLL1IV3H3H+Zmb/ADMT9zW/F4VihzX9GLJ4jll2/wCwOY1tWnxpdGN55tjWaNzVnyx9SKjOXSGd50B9dKhv/wDFFvkxX1M4yeYHlv7mm1N9sW6EelYndLzE+ev3peVH2sPOn6Oi84ffzLB3H25GuJrtP5c9y6Z2tDqFkhtfaD3RWE3DAaYxCaYDiNKaI9GM4zhu7uGB8JOnhHL2irWkqNeHI5x5RL4Hh0xEpcOqiQRuRMaNyjSlqda4Y6cbfuLDoVLNvjKl7FfjrHc3mVSdDoecbqfPWq8cvMjbNU04So3uFxGZFY/zKG9SAa4uSFSaOpjlxY13Lcv09KnSXY7Ot4Uk1BzoVNllhuGseVZp54rsKoucLwqN6wZNTzwReSiwt2QNhFZnNy7K3OwygVAg2dmFPaIrL6yjDqpHuK34nWRMJq4s85wuAd7Ny6BmFsgOBqwBB+KByEa177S6+ONqE/U8jrNA5fPD+SEbnRWPpH3iux5qa+VWcnyHdSaR3xHYBfMyfYfrUf3H6UOsUe3f4O7pubE/SmsU327DzY/4qhAIpbUukJzlLtiwak+CPHoDF4DqfACf6Cq/MS+5YsE39gi3WPKPPU+w/Wpb5y9KE8cIeth8DdKsDJ6HpHlVGoweZBpsuw51jmqVIvGM1558cHoE75GxvQNnRQJHEwKkkSUdxA7Q4Uvhi0fIQ3ofh/Oskcv/AOjajqRxbcFmc7MXSuJtgfzZlPjIn7gVfqo7sbI6d1NE/thhStxLg2cZT5r19CPaqtFkUotFmqjUrL3slbN6yAJlDl9IBB+/tWPXSWOd+5fppXGmaqxwMncgfU1yp6xF25It8NgEUbVhnnnJkHNkjuwKrbfqQtscgqK7EwkxQyIFjQiaR1SsCtY/D4xp+VboL5hN2jO9jg9nvSwIJKxIOpGafTWup4hkjLZtfRm0uF3Lcuw3FuEWrssqi1c30+RvNf5fMVs0HjWXA1HJ80f7Rj1/gePMt0OGZjG4F7XziB+LdT5NXsdNrcOojugzyOo0OfTy2yj/ACQ+9P8AKCfHYe5q/wAz2VlXlJfU6GgE7x96gm33wN7V9PI7uxz+tS2r1I75f4hUWdgTVOTV4MS5Zbj0ufM6imyZa4PdeNMo6nQfrXH1Hj2KP0Kzs6fwDLLmXBbYbsyg1ZmbyhR5da5OT9RZXxFJHWx/p3Cvrk2GfhpEwQAORmfLbWqIa+MlcuzTPw2UeI9FfiHysVPzdK2LImrRStHO6JV3ChbZfNsuaI8JiscddJz20aH4dxdgeF/HmJGg69SfvvUtVnklSNOn00VyT+KW5s3EAjMh5eGkVgwSayKTNWRJxaPPuALOMsgDdtPUEfnXb1D/AGmcvFxkR6Lxjsqb9koWAYEMh5Bh18DqK4Gn16xzTrg3ZkpxoquwPFFtXHwjgKwLa8y66EE9IXQeHjW3xTDLLjWSPKMmGW1tM9AWvMvg1MJpSoiMZqdEkhM1RoKHK1ITQkU0A6KkFlMUMV0LQIaoNEixSHqgqDbJpgruHBEaeW49RVuPPODtMjKMZqpKzNdpMEltAyrBJjQ6czty25RXpfDPF80rhJ2jz/iPg+B1OPD+wTBdnkIBYsZjQQBVep8ezPiHBdpv0/git0+Syt8FtDa2PWT9zXKyeKaifcmdPH4bpsfUUS0w8bADygVjllcny2bIwjHpJBVsVS5k9w/uutR3WLcMZAdJ3qabQzP9oMNs/QZTHh8p9tPQV2dHn3R2lGSPqR8TipwsdSE/P7D6U44az36CcvlLXs5gZtdZO/LT/wBaya7NUkOLpFz/AIdIhtdI9OgrnrU07CUkzzngOEROK92CcqO4QkjdQY15mREV6HPklLR7vVo50UvMPWyK8oazMcU7EWL997zPcDPGiEKAYgnY7/r1rqY/FMkIKFFTwpuyz4Nwz93Qp3ty4OXeEEjyMVi1GfzndJfgtjGly7J81nJDgKAsSkA9DUWRY6KEKx4Wp0KynZ62UOxMtFkrGXnVFLMQqjUk8qStukWQbbofhGW4AyMGB5jWo5N0XTROSrtFT21wbNaTIpaH1ABJ1BjQVu8LzRjN7n6GLV3KCoseH4VhZt5hDBFkcwYGlZdRli8j29WasMnsSYV5FVpplouHsmZNOU0RbHtbafKoKcUK0JdssxqKyRRJSSHLw8czFR88i8rEv8MRlZTMMI/rU8WplGSkvQi532YHiNru37ptDmn20ke9enxZFkhvRB10egcEtZbKCI0n31rzOrluyMcicFrMRsy/H+wVu8Tcsnur2bNMnKxmdR/KZ1kV2NL4hOMdmTlGacFdouuDWsQtoDE5DcGmZCTmHItoIPlWbVRxuV4+i3HfqS81Y6LaONIB6W6XZFugwECKfRCxndCotktzHBRURWPWpx4IsIRWiiJT20FNsvSHd3UNw9pn+3cjDAD+a4oPlBI+oFbNC/3L+xq0i+eyl704HGhVnumCZgTupABOvMGTWucVqcLb7Rpa87G2+z0Brg6gfnXD2yb4OaosbdcKpZiAoBJJ5Ab0Ri5OkCu6ImDx9m9PdXFaN43HmDrVs8WTH9SoscZR7Qt3i2HQS11BqRvrKkq2m+hBFJYMsukyKhOT4RJt3VYBlIYHUEGQfI1TKMoumRprsdNKhig0UIKKG6Is81/akxXEYcro2Rj5ww3r0fgvOOVlGVtSRYdhO1LORYvmSZyHSR/wmOXT26VX4noUv3IfyPHNvs39s1xY8skzrjRTk6fARVkZ3pW2WpDKCQtRESLJpLsrkONRfIkNzUmOhpanQ6OD01YqCd8atUmLYRQtRci2zqQzPdtdbKDrdQfet2h+p/g06ft/gznbVu8xYRdSFRP+YkmP+oV0NGtuFt+7NOnVY7YfCX+9xF9bi2WMkA3mICqpIhBHl0qOTGoxi49fYjKG2KaLhsRZ/crltrwuBRlZl1ILGUA11A0A15VkUJ/EKSiUbZeYuCq7KMFKhbbhouP3jCAwVCAqjpLKdztWrVLd9T444LNRbfL9hvZHgKYqzfe58xOUNvlMBi3nJH160anUPDOKj0h6jM8UopGv4Jwz93tLazZokkxEyZMDkK5GfL5k9xkyZfMlZMaqSCHIKBMITUGiB5v+1HCOLtm/IyZe68Q5ZmnyI+1ej8GnHa4epTmVNSIPYsA422fBj65D+da/EW/h2OH1HqqXIry3KL2hWaaRGqGZKkiVnZKd0G4cLdRbFuCqtJKyLY19KdUNAiaCVHUgEpoB01IAYalRJ9gsJirdwsEdWKmCAZg+NTlilFW0OUXGrIHaHhxv2sikKwZWUnYEf2at02Xyp7mW4pqDtgeDdmltMbrsbl0ySx2BO8Dr41PUa15Ftjwh5dQ5LauEC4x2QtXnNwMyMfmiCCesHY1LBr5QjtfIY9VKKoW92WtjDNZtmGMHOdyy7ZvDfTxpx10vN3y69hrUtz3MFwLg2JR0e/eDBAyhNW0Ij5jHQddqln1OKSrGh5MsGqiuyf2V4ccNbuIed1ivisAKfYVm1WfzJJr2Kc8vMaf2LZnHXWszhLuitJjlSo0yLYUAbU6IsbdWKb4HFlRx7hK4qy9p9J1B/Cw+Vh/fM1o0uoeHIpocoKSplX2N7OvhkPe92zhjkZRJCkAH4iJ1gaVt12rWZrZ1RHHDYqZpBXMLQ1sUiEh0UWRsWaAEzUh0OR6a7ItELi/E0shS8w7qggTq07+GlX48byt7fQnjxuXQfLVD9mPoS+620Z3MKqliegGtSxxc3SIptySR1r4lDAaEAjyImk04umNtLsJ3RosW4h4t8tt26Kx9gTU8SuaRbHmX8nmHAeKHD3lfXLs46qd/Ub+leiz4FkxuKOrlxb4UWPEePlMc1225ZJAgH4WXKsgD39aohpU8O2S5K8eBPFT7PRMNeDorqZVgCD4GuBki4OmcuUdrphGaopAgU1OiVCMaKsaVnneN7U4i87W7RAV2ypAhoJga+NdyGixQjul6HShp4RjuYvaDhtrDW1l7hxJ1kExvqT0HTnS02V5ZOktosM3OXSo0HYfjT3kZHJLW4+LmVMxPiIrFr9MsclKPqZtVhUHa9TUB65vqY6sVnmiwSoYFoGKWirkgSsaBSYwyGKjZFiM9CQUMz1KgoQtRQ6FzVGgoo+1K5jhQeeJt+0NW3ScKX4NGDhSf2NDarD6mR9FR22vZcHdjScq+7CfpNa9It2VFulV5EWuG0RR0UfYVmyO5P8lclyws1GyFFPxs/wDs96P92/8A2mr9P/3Uasf1r8mA4XwwXcNfYLLoUKnnGuYe2seAru5c/l5Yr0Z0cmRxyR9iInCWOHOI2UMFiNwdC3uQPerfiI+YoIn5y3bDV9keMZMJdzf7GSPJgSo/1T71zNXp7zRr1MeoxXkX3KyxxDG37TMrkLaXUj5nO++5MVoeLT4pJS9S148WN0/U0fY/HXb1km7qQ0BojMIB9YmJrn62EIT+UzaiMIy+UusVblCBuQR7isuN/MvyUwfzcnk3Z4xibM/7xfvFej1HOJ17HYy843Xsejcd7N28VlJJRl0DCNjyIO9cLTayWB0ujlYtRLEUF7EJw9u4w6m7eeMxb/pUKvnMeNbVB6tb8rpI1RTzrdN0kaPgXFP3i3mIyspKuv4WG9YNTheOVLozZcex16GX4jxPGXr9y1ZOTISAgKqzAfzS2pnfTqK6WDDghjUpK7NUMeKMVKXNloOKXsLh7S3vjv3GKqGYQNdM7DpI96zrBjzZW4cJFLxQyTe3ok2eK3Eu20vd0/eHKDaJlWifiQknLpvUJ4Iyi3G1XuQlji43G+CJ2t7SXMNcW3aCfLmJYE7kgACfCrNFpI5Y75f6LNPp1kjukP7P9pbjXBZxKZHYSjQQG5gQeomCOlGo0UFHfDmiObTRS3QZJwnaW2+JexGUglVYn5mHzCOXh1quWilHHvTIy08lBSLuazUykyWG49cxGOW3bMWVLTH84VTJY9J2HlXRlp4Y8Dk+zXLDHHiuXbIDcSxjY1rSOw/iEZYBVUB0JU8sus+NWxxYFgt10W7MSxbmTu0mNYjBuYDd7JA2lWAMeEz71TpsaW9FWGC+ZfYsOM9obi3v3fDIHuxqTsuk6DSTGuv1qrDpIOPmZOivHp4yW/J0Z/tAcebUYiChYbZJnWAcvKteD4fc3j7o0Ylgu4ex6KraVxZK5M5rXIM4xetSWKQqA3bWZSp2YEHyOlEJVJMtTp2ZvsDhyq3wdxcCnzUa/et/iEt21o0aqVuLL/i2Dz2LiAbowHnEj6xWLBlayqTM+OdSTPPOzyFrWLUc7Ob/AENP613NTJRlCX3OnmaTg/uansJbjCz1dvyH5VzvEZfu0ZNU/wBwsuMcWt4ZAzgmTChdyefhWfBgnmlSKseOWR0iXwrHJetrcWcrDnuDsQfWqs2OWOW1leSLi6PLeLYZsPinBEFXzr4jNmUivRYpxy4ePajrY5LJiPXbWqg9QD715afEqONLtow/aDBX7GNGJtWzcBjYFoOXKQQNR4GuzpsuPJg8uTo6GCUJ49knQt+1esYa/eb4Xu3FdlUxlUsJGYbEyZPjQnjyZVj9F6hFxnNR9EEwXE8JftKl14dR81yFcHkVudfXlSyYM2OdxXHsuhTxZYvhcEHtXh7j4fDXjLQkOf8AMFKsRymPrV2inFZJwTJ6eS3OPQHD9qMsLh8LbW4YEgTJ6BQATPnU56O+Zy4JvS3zKXAHtzmN5C65WNlJG8GWkehqeh2rG6HpKUHXuWnaJYxGBA+Yd3/3pH51Rp3ePIVYeYTso+1eCaximYSAzd4h8zJjxDflWvS5FkxUaNNNZMe1gf8AHL4a66EqLujxqskcjybQ+NT+HxcRa66H5GPhM037OuHlQ+IYbjIniBqxHqAPQ1g8QzJyUF/Jk1s7koFLh8W2JZ7l3F9wdcq6iRGgEECOXM1p2+XGMYRv7l+3y4qMY39yTx9x3PDwPwZv/pz6zNVYE92QhhXM2F7UWrmFxoxKiVYgg8piGU9JA+vhS00o5sPlPtC07WXG4Mn8d41axFqwtppZr1vMn8wAmZXzI12qnT6aeGcnPquCrFhljbcvY0bOWNZEkuTEzv3SpeaKiYrViZMS1hVWSqgZjmbxbQEn2FDm3V+gtzfZzinHhjRneC8EaxiLzQO7cQvkxkqR4bVvz6lTxxS7RpyZlOCXsWvCsCLFoWl1ALGfMkx9ay5sjyS3FWSTnJyYnEeHW765bqyAZGpBB8CKMWaWN3EIzcXcSXw+xbtIttFhV2HrO531qrJKU5Wyqdydsh8f4PZxQGeQw2ZdwOYM7irtPqcmHr/RPDknjfyk9XhQo2AAHkNKzP5m2Q282JM01wM5rKspVgCDoQdQR0IoU3F2Lc07RRt2TwobN3Z/y5my+0/Tatfx2XbtNC1ORqrL0AERHhHL2rLuad+pnt9gLXC7SHMlq2rcyqKD7gVb582qbJebJ8NkDjHZ9MQ9t3LDJyEfEJmD/fM1dh1UsUXFFmLO8acV6kjFcKt3Ltu6wOa38uunqOcHWoQ1EoxcV6kVlai17ica4UmIt5H81Ybqeo/SngzyxStDxZZY5WhOH8Ds27HcZcyHVs27HqY56DbaKlk1WSU990/QWTNOU910yxw9tUUKgAVRAA5AVmlJye5lTbbt9lFe7GYZrpuENBklAYWTrIjUeU1rXiGVQ2mhavJGNI7tB2aW7btJaK2haJjQnQ7x4yAaen1couTkrsWHUbW2+bLLHItxSjAMp3BqEG4S3Fabi7XZC4dwGxaOZEAbqSSR5EnT0qzJqck1Vlk805qmyy0G1UJN9lImantFYy9jwjBcrMcubSNpy8zvJFKGDfHda7FKVMBxLFnvkV3e3byggoD8dzNGVnAMACIGk5j0rVgxp43tpvp37e5TLiSvorsH2ja7lCqgZrmUAs2iFC+Y/DrqrKY0kHXSrp+H44fM5cV/YRzN8JAm41c+cpJQ3CFXMJ/hse7ObdljWNNasWixVtT7rngj5su6H8X4i5wtu6GCMWWQlxcrTPw94A3TlOvWoaTT41nlB8r7jyTk4KVjDxu8oIyAlUViXUqwhbWYsshSzF2yqCNUImpfBYZO2/7F5s6odc4tfXvSVTLmtwSXOUMgIzJkBUHKRvozDel8Jp5bUm//AIPzJq+CZwzirXbrI1soACQSdSQVkRHLOAfEGs+o0kMWNTjKyzHmcnTRUWeIYgEs9tzbtI7jlnKZ7ZDHxLAieSTW6Wn07ilFq3XXoUrJku2uETLHaEs6W8tsM1uZ734c5AKqGVWGUzAaTqCBMVR/0+EVuTbSf9E/ObpAMFxi8ptNcQtmsW5KtIzRcMmVEuxCiBtO5qc9HinFqMqpkVlkmrXYReNX71psi2w3cs895mjV1ULlEZhlnU6HSofB4MM05Nvmg82clwhbPGXs/AtpSFRcozP/ADd3DF2HyHvSNpzW29HLRYcr3OXqxeZJKqJmF4g74sI4AyW7gIUsZabJzGQBl3A8jVOXTY4ae4u7ZKMm50zRRpXLLRhWhErBuKmhoYKlQx6VBiY27ejapRgNIjB53q9wS6AXN0pUA3U1JJCFiihNixTojuCo1ZnxwXUPAqKk0JiG2JmNal5kqoEOAFQ3yE0cWjanFtsVEFeIoQD1BMaSIIBkev0Nalgkn2LcvYE/E8onu38o1/ljTr8W1TjptzS3IW/7DX4uokhWIHMDfSdOuxHmtNaVvuSDzF7BE4kCrtDQkztrAnT0qD0zjJRvsalauhF4gGWShAlRrG5GYH2j103qbwyT27hb01dAG4ymso2gDDQRvEA9dz6HpUvhJXxJC8xewR+KATKNHUQfwzABnZp8pqHw7kr3B5iXoEvY8KSpU6eUERMg7em+9KOBtXY3kXsLh+JyYyMPHSNp6zTnp+PqRHf9hP8AGkME5hMaRtPWNjTejkn6CWRewR+KKAphjmBI02ifmOw2/sUo6STbVrglvSQMcXT8LzppA5iRGutS+Dl7oj5qOXiyFFcK0MSIjUR+IToNv9QpPSS3ONol5qoE/HEictyIn5dd8vPnPKprQv3QvOijn4mmUtDQHKaCZIBMiOWlNaZqW1tdWHmqgTcUTmGmY25xP5RU/hZV2hedFe4/CcUR2VQGGZcwkabkRvvodKjl00oJu+mEcqZYTWWiTYjk8qmiLGd351ZuRGhLd/Ss/lmmx4vVF4x2OFyedLZQrFkdajTHY6lTAaXip2xCljSAUNS5AQ0WwEmmBwanyI4GkA9DS5A4t0FTQii4/wAWuWGtxlysG+YHUjLAzhgEBDH4joIrp6TTxzRdvozZcjg0T8fjwlousMSVVNZBZ2CpqOUkbVRiwOWXY+CcppQ3Ffa7QIFk944VC7uECgBWZT8DNm+ZSIE1ploZbuGl7IrWdVzf+hTx+0AJFxWKFspABBAkITOjEa9IIPMU/gMnv0w+Ii/yOHHxt3d05QDcPwEW/iZDPxS0FG+UHQTUXoZJ/V+PuCzp+n5Fv8UY27bWwB3z5UZx8IHxMHMHXMFkCROYbVHHp15klP8Ax9hyyvanFdkUcaCNdS4Wd0ZQAiZZzCygCyYnPdGhOgO9XvRuSjKPCa5K1mptPsIvGYbL3VwlmI1yDKwA/hggwx5xM770fB7knu4/9h51N8ArPHYtrcuJdkohyKqnMzEiU1JGqncj3pvQtycYtfn7EfPpWzRodBofWuc1TovUrHRQMYtsRsKzbmaju7FG4TEyVKxUcUqKYAWmasStCCLcqG0Y9rmmlLaANWJNNqhhZqFAMutIIBgxv0qUVT5EyKy3J0uADpE/U6nT7eNaYzxVzEg1L3GulwmBeAEdOfP86anir6RVL3ClHM/xekQAOYJ23kAj1qKyY0/pHtfuILN0D/xeQA0HTczvrHtUt+J/4i2y9xy4ZswZyGgMF02zbmfLSjzoqO2PAbeeRwwCZWU20yt8wyiDERI57D2qLzyu76G4xqh5waRGRYK5NhGTX4Y6anTxpLPO7v7i2x9iuucBXvbbBLYRZk6l2lLiZCCIKw87/wAvtrWtksbjbtlLwrcmTm4cmR0QC3mTJKgCBDZYHhmJ9azfET3KT/JZsVUvULcwylO7KqVgDKQCsDbQ1DzJb96fLBxVUwH+FWzH8NfhiIERBUjQdMif6RVy1GRXyVuEaJAwKSGKLmBJBgSCQASPGBSWaaVWJxiMuYC0VylFiAPQHMIO4g601nmnaYbI9BlIAj0qHLZI6adACsNoKzSNKJMaVUMSKkAsVEQC4NauiAEipAMY0wHWjUWAS9UY9gRSauQCTQIRBRIA9gVFjJaCoCFFIRwNNAKKbEEAqImMuGKYDDViK2JmpgKWqQhBSEIm9TAkKKAP/9k=">
            <a:hlinkClick r:id="rId2"/>
          </p:cNvPr>
          <p:cNvSpPr>
            <a:spLocks noChangeAspect="1" noChangeArrowheads="1"/>
          </p:cNvSpPr>
          <p:nvPr/>
        </p:nvSpPr>
        <p:spPr bwMode="auto">
          <a:xfrm>
            <a:off x="28575" y="-1790700"/>
            <a:ext cx="28194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data:image/jpeg;base64,/9j/4AAQSkZJRgABAQAAAQABAAD/2wCEAAkGBhQSERUUExQWFBUWFxoaGBgYGBgdHBsXGhgcGBgZGh4dHCYgFxojGhgYHy8gIycpLCwtGh8xNTAqNSYrLSkBCQoKDgwOGg8PGiokHxwpKSwsKSkpLCksLCwsLCwsLCwpKSwpLCksKSkpKSwsKSksKSwsKSwpKSksKSksLCkpLP/AABEIAMcA/QMBIgACEQEDEQH/xAAbAAACAwEBAQAAAAAAAAAAAAAEBQIDBgABB//EAD8QAAEDAgQDBgMGBQMFAAMAAAECAxEAIQQSMUEFUWEGEyJxgfCRocEUMkJSsdEHI2Lh8RVDchYkM4KSNFN0/8QAGwEAAgMBAQEAAAAAAAAAAAAAAAECAwQFBgf/xAApEQACAgICAgEEAgIDAAAAAAAAAQIRAyEEEjFBUQUTFCJhcYGRFTLR/9oADAMBAAIRAxEAPwDaqQqowRUuJY9SMoS0pwqzaEACANSbX+lKGuOOuBZRh1Hu1FKpdSDKYkABJnWavpmBtIaSa7vT1qngXETiGivJlhak/ezTkMEzA3pXxPjq21PJDQV3IbM94RmDlvymI9aKYrVWOg7XoePX4UHhXHipPeMoShQMqS4VEGJEgoETpPOlPaJn/vcGmbOFQWJPiAiAfjTSsTlSs0RxFeh+kDCy3jlYcEltbQcAJnIq4IBOiTBt1ovGcRCHe5SCtzulOJExJGiPM3PpRQdhr33lXvfdKzbvGH0uNtnDpC3QopHfGPCJIV/LtbammHxDhaWpbeRaJ8OaUkBMghWXQjprT6gp2MQ70rzvr6Gk3DOPFwM50ZA+klshWa4BOVVgQYEjUWqbHE1ulRYbCm0qIzrWUhRGuQBJ8O0n4UdQ7DcviPrXJeFJsfxspYcdQ3mLSodbKoKOsgEEQQrqL1bxHiBR3WRIcU4rKBmjw5ZUuYMgW5C4o6h3GnfCdalmtrUENCOVvetYLFcXafxDn2hSu4bUUttpBOYpMZzFjManb5pRsJSo+gBU9RXpFI+xyZ70ttqaYKh3aFa2BzKPIq19BTP/AFJQxgYCU5C0XM15EGIjTrRQ7sIy15FC8e4qphTAQlKu9eS2rNIiRMiOgOo3Hqub7SukrR3bZc+0lhu6gmUpKlLWDJAyiYB1t1opsHJLQ/yGqiangA9mUHg2RlBStvMJNwpJCiYIsZmL9Ky2KwqMPxhtQSMuISYMaORB+JCf/qhRsJOjSmw3qBdPpQHbfL9jcSQCpwpQgf1KUB8RrQXCeIJwzeIbWlKW8JlT4JlalAGwNpJPPWjrqwvdD3vByr0YjpS9tzElHeqbbyxIbBUXMvLMfCVdIidxrVLnGpdwobCFoxGa5zBScozW/SDoQfRUDY3BFe94IpZxvGqZ7oJSlXeOBBzSIncR5b86jwziiXVut6LbWUkTqBYKHT6inQ+26GoUJqZcpUzjFnEraITkS2FhQmfESII0P3TcdKZUgRYg0Zh0gC9BoFqLUnS8/CgYOqkvZj72J/8A6V/SmyjS3gmBWz3ucpV3jinPCCIKtRfUCBfrQhMU9mkYnuVlpbCU987ZaFqVPeGZhYET0oLiSVj7d3pQpeXDyUAhP3rWJJ+dajgHCF4dooUoLJcUqUgj76s0QZ0JPpFB8R7MqcU+Q4kB4N6oPhyEf1XmpqW2V9XSDMH3+cFxTRRl0QlYOa0HxKM2tSPtTmOMwOQgKzLykjMAYTcib/HanLGBxXeJLjyChOqUNlJIiACSpWnSk3adzLjMGYWUtlSlqShRCUmIuka2OmlOPkJ+P9FvCkd3jHEvqz4haEqSuPCpoWypH4SCL686W4niLfeDEZv5icSCBBH8mO5gGIiDm1q7unMXjC62FNobaUhLi0EStQMqCTBIGb5fF49wYnBfZgUz3XdzeNImJm2uvxoemJW0B8W//PwPI99P/wAU8xzYDS/+KvTwmk3+iOlzDOKWglhKgfCqVkjKTM+G19NZ1p1i0lTakpgKKSAVaSegInnrUfgkr2YbANK7jCKcUI7tYYCR/u5FR3knkDEQJitL2SQn7ExGndifOTPzobAdmlpLCXHEqbw/3EpSQSqCMyiVGYnaBRYwDrUhhbYQVFWVxKjlKrqylKh4SSTlPW8WqTdkYpoCwcHiGJTEp7prMNs375DUOzGGIW5JzfZ1KYb6NpM+piBPSmXCuGBrOoqzuOKzOLNiTpYbACwFQ4Vw5TRdJWlXeOKcsCIzbXJmPOk2CVULu2GI/wDGhc9yQtSonxqSJS2SNiJMHWOlZZL60qDwCAoIDhEENhBOUQkGXCJg19GdZChlUkKB2ImdvrSRjsaiUguLU2gyhs3Cbz60RkkgcW2F9ncO/wB6t54JQVoSnKicpCZymCTBg7VXxFLiuIJ7pxKFfZzdSM1s9xEitA23EAC3v+1CHhP/AHIfz6NlGSNiZmec7VHsToR8caeS5hC68lwfaUQEt5YOVV5kzaRHWo8N4P3/ANqyqLbjeOWttYvlWExcfiBBgin3F+Ed+WTny906HBaZIEQd4udL1Rh+z6m+8Uh8hSny7myJIlQyqQoaKREciCNal20Lrst4HxN4uuYfEJR3raUqzInKtCiQFAH7pBBBFLv4g4OWEPpnPhnEuAjlIn6H0ptwvhSkOOPOud66tKUkhOVISmYSlM8ydZorH4VLzS21aOIUk+oifT6Uk92SauNCDFYgYrG4VIuhpv7QrcZleFofImkfF0SrGH8IxmHK/wDjCRPkDFNuwPC3G2nFPAhalZLzZDYyjXYqmOlNcPwEBWIKyHE4lUrSU20yxY3EAfvTumRq0Mlnyivn3BV+PBn8JxGKKP8AiUk26Vq8TwF5aC2H1dzEGEDPl/L3k8rTE9d6FxnALsFpZZ7jNkGQEXGUzPSRUYtIcotkO0tzhjqRiEfoaW/6as948zHftPuxtnTPibPnt1o17grq1JUvEFWVSVAZEhPhkxAPWiuHYIthcqz51lcxBBUbi1o/vRdA1fkC4PxJD+JWtH/6WwQdUqC1ylQ5jl1p33hFA4ThSEPOOp1cAzAaSPxdCRr/AJkp1J2qLq9ArrYQxiaOW/5fCkLS4VRy8TN1H6UkSsIjnU020jpXidKuEUEjga8P7fGrAmvMse/1piPKiE63971IqHnXC9MCJT8qGexaUm6gJ9m1V8ZxJQ2oidIB6kwDflNZnDJWFd4s5Um0qP3p2A1JpN0I2EAidd6lk9/vSvh2JAOQkgpsAQLhRGXTWNJ+NONaadg0VFPO9RUB8avKPSoqR60woDX9P81An9qvW3yqoI/xSZGjwJO+oq5tszXNNbRRbbfT+/7UiSIobP71yzaasVAvaoLfR+ZPx2otIdFeb0vt7vU0Ee5qlzFtj8QqA4i1+dP6Uu0fkfVhZqvJagnOMtJ1dR+vnpVae0DBH/lSeg/xR2XyHVjM6V6iCRrEiTyrNf8AVMqyoKTJhNjOn4p0og8fOUnwKiM0HSSACY8/0qp5olixsP4r2qS2e5YylSfvnZFtP6laW235VncNiHHcW3mdWEySUp0UYkA8kzcxQL+EQAVJUQSSdJuTJvN+VHdncKS+2sqChcCwBJUMoG0a1kWaUp68F7guuzSrw17bVBLF6YLbj/FUOJ866JkoF7mKgU26UUtMivC1P96BULSmFVNKot/erXmqgGvMUgoOSqrwY2oRpY9PfOiEPjlblSJFs7VBQG1C47irbaSSq/5RcnlytzJMUlxHaRSh4EJTO+v6wPkaqnnhDyy7Hx8mTaQ/Ur2PlPrU83lWV/1x7UqTtaE7+UfrR+G7SAwl1GWbZht1I1jqJqEeVjk/JOfDyxV+RpiDmSQkZlQco67dNaxnEmFBw9/Oa8ZjbL/TtHlW1LyUJS4nxA6EaEfTerMUW35bWgKEXkC1W5I91ozxfV7M5wEOKKVQsbBRTZTeoN+WgPlWqSipYbDAJG3lpGwFEd1U4R6qhPZSG68U3RChUSamKgZbVVhqiKin4UhUQLV6sANTRXqU0DoDx2BDmXxEZSSN9RFx71NDu8GJ1WT6CmxqBTteouEXtjtoU/6A3EEr+P8AmrBwRkfgnzJP1o8iJ2398qrQsKEpII09fP3rR9uK9B2YOnhzYiG2xf8AKn9r1MMBOgA8gKmoVCSOdOkKynC8LaBypSkZpmRcg6zOtZg4JDeP7tv/AMeikk2IIuL6jTX6VpcZiSnKrYSJ5TqdNgJ9KzGCczPKdI1VN+U2ms2etJfJfjfkJ4rwnDQS2SCORJTI2587i1oqHC8I6hSEQfEsZVDe9zO0AE7VpV8OQmHBJSYhFoBUbkesGOderUEpDgB1CoBIPi8KhIvrfzqbwxu0Lu/AbjXPEQOZ/WhQd6HC5+8ZJvpvvJrxao0i9XopbCFqHrUVEae/80N3vSPf716HdKBWEEa1JtMaUKl63v41Y07I/a1FDFCBAEZgNzO/xqzEY8IQIGmg5q5k7D6TQneUPjHcxAOgF/fkPnWfNk6QtF/Hx/cmosDWokyTJN7i3Qxz5DYVNtjffmf32qRtr97WPPnyFRLx9duQ99a4Tbb2ejSSVI5Q6f3qHuNv7eYqXe+tVqVSYwnC49SUluZQsg/8VTMjkZ19DzrRMKUfH90yTewBFjNZJQkH3cfWP0ojhDJWlYWolJmAb+PXMORsJ511OLkbi18HG52JKSkvZsm+NNoMKWgdEqJv8LCfhRaeJtqjKtOmxFYJwrFgk6jQVSrDuq/BHUwKsXIndUZeka8m04nx8IsiFr5bAcyaRntY6FjNBE3SBEiNQdjr9egmB4M6s2UDGusA8ja56RTlvsYFXUtWmwA+h86sWSbe0RcFRM9oBmsJFiDOoO+lSc41IsN97/KPrVWI7HFIGVarDpSl5C2/vgxoFbH9j/erexX1oeJ4ovmL9KIY4g4BBUFdSB9IpBhsQATN/I/D60Y27bX1qaYDJnEuggk5rRExPXSucxLpkZgJ2jTyOvrQeGWomJttVzrt+m1MLOeYkxmVAvE2rk4UzIUUix8NhI6UOrEEGJ+Pu0mvUYg8jPKgVnuMW4mAFKna/pr+9Vs4lxKQVSvWxibbk8qmpzvFXsANPKb1SXyVxe8CeQmgRLG/zWym6FG4k2INttv0mkfDlLGYFKrKAjKdfqI5UxxGNWASfuEFIMD0Omv7UVwzAqc8ancgjTLP1HOJquUE5J/BJSaVBGFelSPHKZEIiBI6fOr3kZW1JJ3O2gzT8Y/WlPF2fswSsLLnijw/hveRpG2tSx3FAHMpJlJSDaxzgEe+dWkbDnHxaTG2vuDUFPcjQ7TyQTm0g/5ql0JKUZJmDN/XyiP1pCCFPdfSvDiB5R/j9KBKzFrj11+tVd+P80WINcxZ2rmcUqL/AK0uU4Zj30r1DltfrSsZYEGbac6g8LjeRr5T+9EIRMQD9ff717i8Mck8risvIj2xmziS6ZU2BZhAqkrvJvt6f2qZX8v15VUVi9xtefd/3rjHfsnntFrezHpUFmPfz+ldm/q1PTp/evCu2vwOv7c6AK3Vb9D+kfqabcKdytpETaTzk3+A0pMtGZQTIGYhOo0/c1sMOhp1CQrKhQEJI2gRedRXR4cfLOXz5LUQMvk7envW9W4PBqeJ8QTBEqJ0nTrt60KWiCoASUkgx9Odr0M92hODSt1TC3VqshMgIRGi1mDcmQABpymt0pKPk50IuTpG9weBQgAIkjW0eI7knnRycPYRpXyHD9v8WtRzJRfTxKEdQAQN9wad8P8A4kragOM551UheUk6TlIInyIquMlN0vJdNfaVyR9ASidNK9xPDkqEEAg6z9az2B/iRhFQD3jc/mTbylJNMMX2pZOHdcbWF5UmAOZsLeZFWqD9kO0X7Mvx7gn2ZSSky2uY/pOsTuCLjyNQwRzQDpv+9TY4QohGHS6VheH75SDBS2tMZch2kmI86FwGN8AOkgU/DK2hmtxQFhIGn7/WqO8JOusXqs4wK2iiGQCNrf4/SpWVtEUpvPX378quw5UolQEf5+dTGXpUlYmARpNOwo8ThgUnMPF8b1UvDltQ0M6Tz9716XCR6VU/PmdR+1AFnGSkNZQACLfHepMr8OUc/OOopTjCoiSCd6tw2Pyk+EgTI+EezSTA0zbKSASkA+ns/wB6G4xhWynPCQuRJi5jShWcekiSo7SmNPIijHGG3BlJKSfum8cxOxqQxN3CSlRmCD8vc1HvEJEpkn131rzGNKSooUbg6ft0NChRTMb67W9igiTzENnxCJFufM1RiMQJJiQr8PQDU+tCONnkL/Q31qLqCdSD6e70EXZ5mnQ1NS5vf514wxvpVimzAvSYId4J5GaRF/l0oLtDxkSG7iBm/wCXlzAqHCPGnxHS0b6/ppT1WDbUkApSof1QfhNZskHOPU14cixy7NGIOKHNPXkSfcVMYwfmHx+ta1XD2QY7lvzyjXl8N6kcA0f9tA01SP2rL+G/k3fnr4MeMcnmn/6/avPt6fzJ9Y+QrXHCND8CP/lNr0HjO6SDKUAAXsPhpS/C/kP+QXwZleITEZk/2tB86OZ4qUt5skkWJCgNdM296CedzqKgABsBA+Xzq5lsIQtSgpOdISBeCZgqk6WOlX4cLxvyZORyllVJHvCsSoKUSfvEFQi08/gaYYpsFk5hOfNB3JBhWbpyG0A0vYskwLkdfc6VJ3EtqTKDmKTJEGyoyRMRPOKy8+9P0XcCtoTYFj1pk7gjIsCIGZJ0O0gi6THKjuHcNIAURAqzFKyrsLWv70rnLLJS7ROhOMZKmBJ4SkAHxJ6KTPwUnX1TQuIKUAq7xA/+587pFPsNjxpF/c0BxJtKrqiPOujD6nkSp7MD4GNvWh92C7QYZCjZoFdu9bWkpkfhWAZbM7kAE8qGwfDO9TmCsvi3uCZMkEfh3r5hicLlxJdaOSBEpsSf2r6F2F4wpxCmyYIvFombn1mfjXSjLuuxjnHo+vwO2+zZH+4j5+tFjs24BZYB8gf1IqpbqwZMHyke5qxOPUdQYPJUVJIgGp4Er8w8+prjwA/mvUUYxQgEm+80oV2kWVFLS1PKm58IQkdVAQfSm2kCVjD/AKbVP3yPKrkcCOhWetqz+LViZQvPmVO/hHomQcvM0c3xRwfiuOg9xQmLQxxPZ/wxnA/9flrpWfTDasqyCJOVR5cjy6U2PFlq1udtKWvYPOAlWYc9rcpNqkIKwmFJ/En0ReI2vFF4tpSQbTfpSt5vuwnuypKgNzIPKRHuKIa7QCCl0RP4hMH46UCPOJYnOMqiQpNwY1TyNKXLm06HbrMaUxxOVcWATt9KExDBQAtJtoeh2pDA3EE7H51y8MYHhV686vd4mo8j8eXKqf8AVFcv1qRFlzOGWB90zveve4UQLH0IrmOKLGiR6n3FTb4isAAACkAHwbEwoFVgbKP6GtOqItcTz5msO2uLc60mB4kMgzqAi3s1WOLGalHpPyqpS/SPpXN4tK5KVAgWtsd/pXLJ9+d9aYyl/E5UFegAPqdh6msvjH1lKZmCbZtDeY6inWPfSpI8UpTOmhVMEel/jQ2BZznKhKl6SiLAg2JO2mtpvSYgfB4CVhd0WnKNPn+E0jcxS1EpzKUmTAkka6gaCt832dWu7hKQfyn5TFXDs0ywEFIgJeaKzckp71KDJ8zPpSDo2ZtPC3E4dbypQAkBE651qCE22A1k8rc6WcITKMidUqUepPPqYv6mvqPbrAg4F0JEZcihH9CxO3Ka+YoV3LoVtABPpY/D9K5P1CTtI6/DikmbLC4dKmI3jXr9awuPfCF5UrUhyYTYlKz5ReYuJBFbDCY7LHI6gD51PCKS6VZWpg3IE63Hl5z0rBCSZodoxzGMWpBUpOQ6EfUTtS/CMKxDhShWYC6oIIAk3MaTBjyPKnGOwLmMxBQiUEKAQAJEicxUNCAJPpatZwvgKGwtCHDKVAKVbxqy+OQBoCQLG0EVv4uBT/Ypz53jVLyzC8W7PFtOZIlG+5STpPQ7GjOwWEIxBVsEnMep0BrcHClNtVRfr1oLGcQbYACiEnZIHiJ6AV2uyUdnG6NysY4qB5fWlWL4uhpeUeJz8iRKuk/lvuaEWjE4mb/ZmtyfvkdTt5AE0bhGGcOMrCZO61XJ5kTvpcyfKodm/Bb1S8lH+mOvgKxCg02dGkk32uRdfpA60enK2IaSBG8CfTZI00E9aoS6Zkzfc3v5+VS7yAT0k6mKaSIuXwQUCSZ+esVArGcCQCTvp5GhMVxBVgiw5kX+H70C2VKPMn1qRA0beVJiZ5mL9ak5jgQAkCYsaGwuMhAEJKovmBmes7fKoPFRmQNNgNN6LGU4hdzB0GvXc0I6gKEH4+/SiHx7+P8AiqCPj70pCJYbEkDujeCIN+W06bU6ThwW1JPofTXzms4sEEKSYII/TrVS+KLSYBInWpILo9cPv35VDLXqTKRf3fX510Tp7vSTIMm3NvLT0qSU20NSQ10qTDMj2KYUL+7k2Bja9MmOEEiVKgH9KsGGvce/pVyl2j3/AGqsmlQS0UoTAsB+u88zQuP4nCFZFQrTSY2/SqXgYOgtvFXdnOBqxLpzzkHLczIBO1rx8aB/wDdj+za8Q4VqCg0JkSR3h/KTrG8iDtX1DCcNbSISgJA/CAAPlr51fgcEG0gJEUQlMK6Ui+MKQGprxX0Hv4VRjcH3iVIGpbPoqcyT8QD6UwcTJrm0eImmSrYGlwPNJJEhaIUPkoHqDIPlXyjinCS24tlYOYE5Vc06pUDuIgHkZFfU8YwpolaElaVGVoGoVF1IBseqZE6i+vzL+Ifb1pxPc4dKXFJup1SVAonUN6HMNFbDSCay8rFHJFX5NXGU3OoIXYfi6UENlxKFJBnxCw2JTqUWuRcbjnY5xhaF5G15nDBQWihQIUQAZ2CswSM4iTzivl6OGJuZUSdTmM8/WtTwLiaG2EMw94XFOEgpghQjKZ1ToSDuJF6yfhwjuzbOOWP/AGiD8Y4u8txMFxrKVBMKUFFc5VklMSqfDA+c13COO43CvAAuSDKm3dCDc5s10kgzOsmb3rTcDwL2JcC2v5aEt5A9AKoR4VSomA4rVSwBOUX5pO0DmBQ4qVuYw6ZAtSGs34it0wpwyD90R13q7FKn1j6HKcJRrqa5Hal3iLqkYMZAgeJzUxbMkKP8sHfXQWOxa8OwOHZJKJdcJu4qTPrqfS3nXy3hX8QHG3EhSQhtJOVppIbQkHUACQqZ1USSZlRptiO2xKAGkQTus2HkAb7VpWtyOc8Up6xo+iPJKvvKuNJjTkBtQ5Rz8vI1iMN2txZSMyEL/qKiJPPQxTPAdqFZkpebySQMySCJJsDoR56VJZoXSZXPiZoq3E1COXlafjS1Ly0qVJV4rHqJ5b0aHxFgTbaP3qrEpzFJyk3vpcbjXpVplZ2GwoVcgxy9aKBAHIVBsKk/ejkR+pm1vpVGOwSipK0KylIMAg3JO/SNd+WxDEXvYkWkwSYHU2sOeoq1TCyPuK9AaBxTboUVNrlamw34ySAApSgYgg3UZTaYFDvIfUF5nySrNuoXg5RaICVmZ3Bio2WqEX7CnmyDcFJ5G29U2ULEG/PfTah3MO4UKQ44tct5NTmEkmRJ5ERIkdRFBvMrNgEpITksVaGIVpYiLDqb00xdI/IyKP05H3vQGPRoY5T757UIvAmIJMwq8rsSmE+gVfrPpVrMoQZveRrpbUnUz085MklkZxilpk8M/tBq9Lwpf3jk2v6AVLD94lRITfnaPnbanRn7DpK7X98qikxaQKg2CUZlXJPIAabDl13qLiek++tBMvL1q4u6k2GxoJT4AJJAA3P1ongnalpBUosKfNsswAB+I33NttqqlOMNyZdCEp+EMOG8LOJJkKyC1rZla/Ac+tbbA8PUhAAhAT1gQNrfWsiO27zzndt4dpo65lKKiE+gEnpNQ4tgnllPf4grSf8AbSIB/wDUQPUyazy5cF42ao8WS8mrx/bFpvwI/muaQi6Qf6laegk0L9qxDgJ78pVMhACU6Xy3TN+dJcP2fNoBBSZEbRpRGNcUlaUuvhIJ0GWbRqQm1ZJZ5y29GhY0tGl4RxgLV3ajDgvcAZhz/wCQ3A89DTZB1rD8UalAW2srCCMxT9/SxTlE5hIM+eulUcV/ieMIykLZcfeUYQEwAsZcwWT+G2oAJ3001Yc/b9ZeSqeOtob9veJqQ2hpCilTpIKk6hCRKoOxMgTsCdNa+LcYxSFKDQ7tS02ABEwBrra2tMe0mI4rxRlL7hQxhw4UpbbkrzEaGBmMi2saWpM52EZwhSrFOnQfy2p71w7yFwGRcSVGbWTNQzYk8lyf9I18XK4qoICabC3A20hTzh0Q3MeZPIc9BRzjLLJKcWouquO4w58Cejru6p/CgGNztVr/ABVCgGmEnCtWzIRqsjQuLsVxyWYE2BihsdwtLZAjVM/2pPJGLo3/AGpTdzYQ72jdcY+zoLbTGoQ2nKBH4SZkzupUk84kVmsYyVjwkeREg8vKniOHtZVKnKcsgzrG3np6TyrmuDSkEmSdKis8Y7NEcMZxcXpMxuLwy06pgTtJHpyqOGx62zIM9J/Wtu5wwAbk0txPZ4KP3QfK1Wx5UJaZhn9OlH9sUgrs7x4uqQ2UEKUQlOWDJ210p/xvDd3mbXGYAEi0RrJj4UF2D7MhLzpJUDkgWEgFQCgeeg5RWp4xws90tK1rcTmACEhMzoFSfxTGtoJ9cOV4/upxFDJliuuQ94LxQONJv89OnpV2PQorSQqEpG5I3nax9awWH42MA+prEtrU3nuUQFGADBSoiSAQNQD5Vo/+qsPiFq+zqhvNKUqgKAtqJ5zoYrrxk2jh5odZNo0mFceJBUpEWmOU31TewtPOrWA9upvygwNLSU6a36i1oKIcQUCN+Qpk3xGRMQfelWGdSJfZnUgQsfcbSZkypJVmVcTcEX1MC1CPYdQxCnAlJBCQJKJkJUDqgkfeGio51cvGG9BO4kgikSU3E7F4ZZxAcGUpCQPvQTCXBsk7rTvFjIteGNacKllGWVNBIUVFJSQVGbAncVL7QRXiX9T6UD+89AyuHukghZCcpkd4qcwBAg7iYnzNX4VpaQcxkzaVEn19ZiBpFEAyOtUrcg06CWVyVMl6865JHpQ63Z/auDvp73qRQ2Mm3JTE146qTQrL1t49/wB69eWJ0pDvQrxi++Xk2HrT/BYVKEzWewrgQ6ZO51pgrHpAnX6k7VwszlKezvY4qMFQT3kLzg5SN/eoNaD7RiFgLVhnHRolaAEk2/EFCCOorP4LGlBC8oJH3SrQHonc+ZpgrtfjD/u6dB5cq1YOLq5/6MmXlK6iNcVhMYsDu2XWknm54zz0IgeVccappCg60lmALZVZ1HmD5632PnSZfajFHVyf/VP7WpjwXGKxmKbRiBnEGCNgAT5QYvptWtYIL0Z1nk3pmY4L2meHEVYd1wJW4kFtTQSBOXNljYETYzcGvofBmllwBTRWSkgrVASGyTCgYJLl1DKALCqON/wwadxjOIahtSIzHWAkyAlOhkFQvsa2HD8KpCMq15yN4i2w1J+dRWFKfZGh5G1TPlf+tNsYbFYUZmlBcNwVElQOVRUq2SUiLRrvQ/aDsQpzD4R1DSwtbY70Imc5FlKGxI1Pxr6q12eYS6p7uk96oyVkSZiJE6abUY6iRNaJ9ZeinG543cXR8MP8J8SEZ1KSjQAKuSVHKJj7gJIE31FouNDwv+FinWknEO3T95tIMj+nNOvUD419GxbIcbUg6KSU+hEfpSxvFOqYSpBAeSQhUx4lIVlWL2BMSD1FUPDFu6NL5mVqm/8AJ897Q9iUNtLOGVBaGYgqUSYBIUCZggSNRdJrPYLDpWyXASlXeFJCQCLozhUEjS8xBOtfU8VgDDZdFngW3ADH3gSLjeU7fmNIu0XYxoJSWSpKxoCoqBtEQTYEGJFUZ+O5r9C3j89w1Pf8mQ/011KQvwrEclC56HlQ+PwLyGyVZdRMbC4gCOfXajcRjnmJQpSlxYwkGCAN8wmIiqGHsRi4QkZU2lS0gb8go/qNa5XTLGX7VVnWjyIyV2DdnsQvOoJJGZMGPMH5n9K0KeIKTm7wT3kkEQMqhAuOQMG2tCL4d9jyrCi7EhSTCUqBico2VYRJNGYTjGEeC/8AbCSDkcgLFtiCQrUi3OpNObuG0UZckW+wF2m4axjggKzoebzXEGJjwkfiBgQa+fYjs+7JKSk6wQmJHUEwR8a+r8V4wyAEtgOkXSsHT+lR1PlWWdbn/HSupxI5Ou/Ho4vLzRjL9f8AIp7OqeQVhQUW0jck3MXQDfLEzAGuho/FcTdLiA2CWyQFkWVG5F7gAi0bGl2N/lLUuQJIKYN5gaD0q9jFFxXeEZXImPzACxgaGx06RuKslklF78GiHGx5YKUHs1DROUc7T8Ktw7QMlUH3esriH8xS45MpUlSQMwgpFtDBk6gj4iKe8PxoWDANtZ51fGal4OfkwTgrkghwJJMWqstdfelTS0pRNRUg1MzstaPOuea/aqUTaeVFJMimCBFMelQLfWrHkwDNhrJsI51UphRQFkhtBI8ShKyCYUpKJBMdfQGk2kWYsE8rqCLGTf0rsR0H0/ShziWRqX3D+YL7saRMJItN4PPWgn3SVKKVOpSSSkd4skCbAmbwIFVvKjqw+iZ5LbSGq8OlRki43rxplKLgX53J9Jr0o5e/2qf9v7UdVdnI7uqs5Kee+lENpHL37mhQNBVqHYj5/GpiQUkgEA1oewLP/dZuTavmRFZgqvW2/h4mS6rllT8p+opssh5Nop0V4FfCvVJmq0yKgaWWpVOtRyxVanANVCoF06g0BZTiFBN7x+nn0pbh0jv3EjRSUL9boPyQmmL7kwII5wfobGlSeHrS8lba0EKSUZSCD+cGxI2Olr0ytoI4jh/5RP5IUOXhM+Wk/GgeLCbkBQSPBBIhQuLjaQLHWi2kuI77vAuFjwgSuCZ1gnnsAIFLsW6nLKQYKQVI/KvUgefShCfgwT/EDiiS4AlQTkMC33jJjadPjTPB4kNohIvHuaA49gu7UHBmSpRIiNomZ+Ub2NLTilmRYA8pHlaa5mbiznO4+zVh5cYR6z9FvF8bPhnMdzr/AJ86AbbgdTqfpViG9o1rlJrZg4yxf2Y+Ry5ZVS0jxRkV4nWvFNna5qDQmLRpNazDYvVwVJcS4oBSkze/iJJOZUm0CAALCKsxbgbgg3keEDQzY205Ux7menvWhWOHrKwp1XeFIAT/AEpEgD5kT+9VTgpaNeHPKD7Jg7ZQQpcwSP6TeDMchPmCJBFG8DXewibwNATsOk5qv/01omSkSeVr/WjmGwkCNf0qqGFwlZ0M/PWXH0rZ66siwqOYiqe9Mnz9/rV619Lx9a0nKs4E+lWBwg9KjMiaoxyoTaxJSkaCCpQTNyBaSq/KkSinJpL2eu4sAF1QOQH+WkiErUDd3MQQpKVApA533SQha4t37hulahYlTiUyBoAVWF9+p1Jovj2HC3wkQWmobSgRACZlSZlIVJAuDZOt5o7gPA0Ps5nMK/iElRGVLjDaU5VGAQl5K81kkyY5CINUSd/yellL8LGtVfv5/wDDS4JzhTeF/ntNqe8UpYdceUJ0hwxkJHMwOdYk6mLCTE3MTYE7kCATuaN43w1OHLeRh5pCjkCHVtOAJCVHMgpcU4IhIM2uLiIIAqE7+KN30qayKU02/wC/A1Q5eNqkXDrppevK6tB4iysr9/WubcMzb16V1dQJMLQ+I89K3H8OVHu3VTqUwPIa/PSurqZfi8mwexPhMWNvmdRQTuLgXJ+ddXUmaJMr+1jYbb1U5xBUWAivK6giVIx5VOawGtAYzioSUOJSMrZUFEzosZcwHQx6E11dUkiDbLXOKLUqMwSkARAIMmqsBjVJW4HBnVnJCxF0qukGTbl6V1dQKwDj/DDiRfw5RKfPS/nWE7opcUhYhSTBE/t8a8rqaKsq9k1nQR1/zQi3SPfpXV1SfgyyZ3eSPr614h2en+a6upCsuTiBYfOr0OV7XUycWyPeRXB3Wbm9dXVEl7PUv78v81YcRvXV1SQKTPTiYqnE4rKUKgKKXEmDMGAowdDFdXVGXg18LfIgn8oAdczKKjqST8TP1qhxtU5m3Vsq3U2SkqGwVBEgcjXtdWFNraPos8UMkeslaOaaIkqWpxZ1WskqI1AJMmBsKsrq6hu9hDHHGusVS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xQWFBUWFxoaGBgYGBgdHBsXGhgcGBgZGh4dHCYgFxojGhgYHy8gIycpLCwtGh8xNTAqNSYrLSkBCQoKDgwOGg8PGiokHxwpKSwsKSkpLCksLCwsLCwsLCwpKSwpLCksKSkpKSwsKSksKSwsKSwpKSksKSksLCkpLP/AABEIAMcA/QMBIgACEQEDEQH/xAAbAAACAwEBAQAAAAAAAAAAAAAEBQIDBgABB//EAD8QAAEDAgQDBgMGBQMFAAMAAAECAxEAIQQSMUEFUWEGEyJxgfCRocEUMkJSsdEHI2Lh8RVDchYkM4KSNFN0/8QAGwEAAgMBAQEAAAAAAAAAAAAAAAECAwQFBgf/xAApEQACAgICAgEEAgIDAAAAAAAAAQIRAyEEEjFBUQUTFCJhcYGRFTLR/9oADAMBAAIRAxEAPwDaqQqowRUuJY9SMoS0pwqzaEACANSbX+lKGuOOuBZRh1Hu1FKpdSDKYkABJnWavpmBtIaSa7vT1qngXETiGivJlhak/ezTkMEzA3pXxPjq21PJDQV3IbM94RmDlvymI9aKYrVWOg7XoePX4UHhXHipPeMoShQMqS4VEGJEgoETpPOlPaJn/vcGmbOFQWJPiAiAfjTSsTlSs0RxFeh+kDCy3jlYcEltbQcAJnIq4IBOiTBt1ovGcRCHe5SCtzulOJExJGiPM3PpRQdhr33lXvfdKzbvGH0uNtnDpC3QopHfGPCJIV/LtbammHxDhaWpbeRaJ8OaUkBMghWXQjprT6gp2MQ70rzvr6Gk3DOPFwM50ZA+klshWa4BOVVgQYEjUWqbHE1ulRYbCm0qIzrWUhRGuQBJ8O0n4UdQ7DcviPrXJeFJsfxspYcdQ3mLSodbKoKOsgEEQQrqL1bxHiBR3WRIcU4rKBmjw5ZUuYMgW5C4o6h3GnfCdalmtrUENCOVvetYLFcXafxDn2hSu4bUUttpBOYpMZzFjManb5pRsJSo+gBU9RXpFI+xyZ70ttqaYKh3aFa2BzKPIq19BTP/AFJQxgYCU5C0XM15EGIjTrRQ7sIy15FC8e4qphTAQlKu9eS2rNIiRMiOgOo3Hqub7SukrR3bZc+0lhu6gmUpKlLWDJAyiYB1t1opsHJLQ/yGqiangA9mUHg2RlBStvMJNwpJCiYIsZmL9Ky2KwqMPxhtQSMuISYMaORB+JCf/qhRsJOjSmw3qBdPpQHbfL9jcSQCpwpQgf1KUB8RrQXCeIJwzeIbWlKW8JlT4JlalAGwNpJPPWjrqwvdD3vByr0YjpS9tzElHeqbbyxIbBUXMvLMfCVdIidxrVLnGpdwobCFoxGa5zBScozW/SDoQfRUDY3BFe94IpZxvGqZ7oJSlXeOBBzSIncR5b86jwziiXVut6LbWUkTqBYKHT6inQ+26GoUJqZcpUzjFnEraITkS2FhQmfESII0P3TcdKZUgRYg0Zh0gC9BoFqLUnS8/CgYOqkvZj72J/8A6V/SmyjS3gmBWz3ucpV3jinPCCIKtRfUCBfrQhMU9mkYnuVlpbCU987ZaFqVPeGZhYET0oLiSVj7d3pQpeXDyUAhP3rWJJ+dajgHCF4dooUoLJcUqUgj76s0QZ0JPpFB8R7MqcU+Q4kB4N6oPhyEf1XmpqW2V9XSDMH3+cFxTRRl0QlYOa0HxKM2tSPtTmOMwOQgKzLykjMAYTcib/HanLGBxXeJLjyChOqUNlJIiACSpWnSk3adzLjMGYWUtlSlqShRCUmIuka2OmlOPkJ+P9FvCkd3jHEvqz4haEqSuPCpoWypH4SCL686W4niLfeDEZv5icSCBBH8mO5gGIiDm1q7unMXjC62FNobaUhLi0EStQMqCTBIGb5fF49wYnBfZgUz3XdzeNImJm2uvxoemJW0B8W//PwPI99P/wAU8xzYDS/+KvTwmk3+iOlzDOKWglhKgfCqVkjKTM+G19NZ1p1i0lTakpgKKSAVaSegInnrUfgkr2YbANK7jCKcUI7tYYCR/u5FR3knkDEQJitL2SQn7ExGndifOTPzobAdmlpLCXHEqbw/3EpSQSqCMyiVGYnaBRYwDrUhhbYQVFWVxKjlKrqylKh4SSTlPW8WqTdkYpoCwcHiGJTEp7prMNs375DUOzGGIW5JzfZ1KYb6NpM+piBPSmXCuGBrOoqzuOKzOLNiTpYbACwFQ4Vw5TRdJWlXeOKcsCIzbXJmPOk2CVULu2GI/wDGhc9yQtSonxqSJS2SNiJMHWOlZZL60qDwCAoIDhEENhBOUQkGXCJg19GdZChlUkKB2ImdvrSRjsaiUguLU2gyhs3Cbz60RkkgcW2F9ncO/wB6t54JQVoSnKicpCZymCTBg7VXxFLiuIJ7pxKFfZzdSM1s9xEitA23EAC3v+1CHhP/AHIfz6NlGSNiZmec7VHsToR8caeS5hC68lwfaUQEt5YOVV5kzaRHWo8N4P3/ANqyqLbjeOWttYvlWExcfiBBgin3F+Ed+WTny906HBaZIEQd4udL1Rh+z6m+8Uh8hSny7myJIlQyqQoaKREciCNal20Lrst4HxN4uuYfEJR3raUqzInKtCiQFAH7pBBBFLv4g4OWEPpnPhnEuAjlIn6H0ptwvhSkOOPOud66tKUkhOVISmYSlM8ydZorH4VLzS21aOIUk+oifT6Uk92SauNCDFYgYrG4VIuhpv7QrcZleFofImkfF0SrGH8IxmHK/wDjCRPkDFNuwPC3G2nFPAhalZLzZDYyjXYqmOlNcPwEBWIKyHE4lUrSU20yxY3EAfvTumRq0Mlnyivn3BV+PBn8JxGKKP8AiUk26Vq8TwF5aC2H1dzEGEDPl/L3k8rTE9d6FxnALsFpZZ7jNkGQEXGUzPSRUYtIcotkO0tzhjqRiEfoaW/6as948zHftPuxtnTPibPnt1o17grq1JUvEFWVSVAZEhPhkxAPWiuHYIthcqz51lcxBBUbi1o/vRdA1fkC4PxJD+JWtH/6WwQdUqC1ylQ5jl1p33hFA4ThSEPOOp1cAzAaSPxdCRr/AJkp1J2qLq9ArrYQxiaOW/5fCkLS4VRy8TN1H6UkSsIjnU020jpXidKuEUEjga8P7fGrAmvMse/1piPKiE63971IqHnXC9MCJT8qGexaUm6gJ9m1V8ZxJQ2oidIB6kwDflNZnDJWFd4s5Um0qP3p2A1JpN0I2EAidd6lk9/vSvh2JAOQkgpsAQLhRGXTWNJ+NONaadg0VFPO9RUB8avKPSoqR60woDX9P81An9qvW3yqoI/xSZGjwJO+oq5tszXNNbRRbbfT+/7UiSIobP71yzaasVAvaoLfR+ZPx2otIdFeb0vt7vU0Ee5qlzFtj8QqA4i1+dP6Uu0fkfVhZqvJagnOMtJ1dR+vnpVae0DBH/lSeg/xR2XyHVjM6V6iCRrEiTyrNf8AVMqyoKTJhNjOn4p0og8fOUnwKiM0HSSACY8/0qp5olixsP4r2qS2e5YylSfvnZFtP6laW235VncNiHHcW3mdWEySUp0UYkA8kzcxQL+EQAVJUQSSdJuTJvN+VHdncKS+2sqChcCwBJUMoG0a1kWaUp68F7guuzSrw17bVBLF6YLbj/FUOJ866JkoF7mKgU26UUtMivC1P96BULSmFVNKot/erXmqgGvMUgoOSqrwY2oRpY9PfOiEPjlblSJFs7VBQG1C47irbaSSq/5RcnlytzJMUlxHaRSh4EJTO+v6wPkaqnnhDyy7Hx8mTaQ/Ur2PlPrU83lWV/1x7UqTtaE7+UfrR+G7SAwl1GWbZht1I1jqJqEeVjk/JOfDyxV+RpiDmSQkZlQco67dNaxnEmFBw9/Oa8ZjbL/TtHlW1LyUJS4nxA6EaEfTerMUW35bWgKEXkC1W5I91ozxfV7M5wEOKKVQsbBRTZTeoN+WgPlWqSipYbDAJG3lpGwFEd1U4R6qhPZSG68U3RChUSamKgZbVVhqiKin4UhUQLV6sANTRXqU0DoDx2BDmXxEZSSN9RFx71NDu8GJ1WT6CmxqBTteouEXtjtoU/6A3EEr+P8AmrBwRkfgnzJP1o8iJ2398qrQsKEpII09fP3rR9uK9B2YOnhzYiG2xf8AKn9r1MMBOgA8gKmoVCSOdOkKynC8LaBypSkZpmRcg6zOtZg4JDeP7tv/AMeikk2IIuL6jTX6VpcZiSnKrYSJ5TqdNgJ9KzGCczPKdI1VN+U2ms2etJfJfjfkJ4rwnDQS2SCORJTI2587i1oqHC8I6hSEQfEsZVDe9zO0AE7VpV8OQmHBJSYhFoBUbkesGOderUEpDgB1CoBIPi8KhIvrfzqbwxu0Lu/AbjXPEQOZ/WhQd6HC5+8ZJvpvvJrxao0i9XopbCFqHrUVEae/80N3vSPf716HdKBWEEa1JtMaUKl63v41Y07I/a1FDFCBAEZgNzO/xqzEY8IQIGmg5q5k7D6TQneUPjHcxAOgF/fkPnWfNk6QtF/Hx/cmosDWokyTJN7i3Qxz5DYVNtjffmf32qRtr97WPPnyFRLx9duQ99a4Tbb2ejSSVI5Q6f3qHuNv7eYqXe+tVqVSYwnC49SUluZQsg/8VTMjkZ19DzrRMKUfH90yTewBFjNZJQkH3cfWP0ojhDJWlYWolJmAb+PXMORsJ511OLkbi18HG52JKSkvZsm+NNoMKWgdEqJv8LCfhRaeJtqjKtOmxFYJwrFgk6jQVSrDuq/BHUwKsXIndUZeka8m04nx8IsiFr5bAcyaRntY6FjNBE3SBEiNQdjr9egmB4M6s2UDGusA8ja56RTlvsYFXUtWmwA+h86sWSbe0RcFRM9oBmsJFiDOoO+lSc41IsN97/KPrVWI7HFIGVarDpSl5C2/vgxoFbH9j/erexX1oeJ4ovmL9KIY4g4BBUFdSB9IpBhsQATN/I/D60Y27bX1qaYDJnEuggk5rRExPXSucxLpkZgJ2jTyOvrQeGWomJttVzrt+m1MLOeYkxmVAvE2rk4UzIUUix8NhI6UOrEEGJ+Pu0mvUYg8jPKgVnuMW4mAFKna/pr+9Vs4lxKQVSvWxibbk8qmpzvFXsANPKb1SXyVxe8CeQmgRLG/zWym6FG4k2INttv0mkfDlLGYFKrKAjKdfqI5UxxGNWASfuEFIMD0Omv7UVwzAqc8ancgjTLP1HOJquUE5J/BJSaVBGFelSPHKZEIiBI6fOr3kZW1JJ3O2gzT8Y/WlPF2fswSsLLnijw/hveRpG2tSx3FAHMpJlJSDaxzgEe+dWkbDnHxaTG2vuDUFPcjQ7TyQTm0g/5ql0JKUZJmDN/XyiP1pCCFPdfSvDiB5R/j9KBKzFrj11+tVd+P80WINcxZ2rmcUqL/AK0uU4Zj30r1DltfrSsZYEGbac6g8LjeRr5T+9EIRMQD9ff717i8Mck8risvIj2xmziS6ZU2BZhAqkrvJvt6f2qZX8v15VUVi9xtefd/3rjHfsnntFrezHpUFmPfz+ldm/q1PTp/evCu2vwOv7c6AK3Vb9D+kfqabcKdytpETaTzk3+A0pMtGZQTIGYhOo0/c1sMOhp1CQrKhQEJI2gRedRXR4cfLOXz5LUQMvk7envW9W4PBqeJ8QTBEqJ0nTrt60KWiCoASUkgx9Odr0M92hODSt1TC3VqshMgIRGi1mDcmQABpymt0pKPk50IuTpG9weBQgAIkjW0eI7knnRycPYRpXyHD9v8WtRzJRfTxKEdQAQN9wad8P8A4kragOM551UheUk6TlIInyIquMlN0vJdNfaVyR9ASidNK9xPDkqEEAg6z9az2B/iRhFQD3jc/mTbylJNMMX2pZOHdcbWF5UmAOZsLeZFWqD9kO0X7Mvx7gn2ZSSky2uY/pOsTuCLjyNQwRzQDpv+9TY4QohGHS6VheH75SDBS2tMZch2kmI86FwGN8AOkgU/DK2hmtxQFhIGn7/WqO8JOusXqs4wK2iiGQCNrf4/SpWVtEUpvPX378quw5UolQEf5+dTGXpUlYmARpNOwo8ThgUnMPF8b1UvDltQ0M6Tz9716XCR6VU/PmdR+1AFnGSkNZQACLfHepMr8OUc/OOopTjCoiSCd6tw2Pyk+EgTI+EezSTA0zbKSASkA+ns/wB6G4xhWynPCQuRJi5jShWcekiSo7SmNPIijHGG3BlJKSfum8cxOxqQxN3CSlRmCD8vc1HvEJEpkn131rzGNKSooUbg6ft0NChRTMb67W9igiTzENnxCJFufM1RiMQJJiQr8PQDU+tCONnkL/Q31qLqCdSD6e70EXZ5mnQ1NS5vf514wxvpVimzAvSYId4J5GaRF/l0oLtDxkSG7iBm/wCXlzAqHCPGnxHS0b6/ppT1WDbUkApSof1QfhNZskHOPU14cixy7NGIOKHNPXkSfcVMYwfmHx+ta1XD2QY7lvzyjXl8N6kcA0f9tA01SP2rL+G/k3fnr4MeMcnmn/6/avPt6fzJ9Y+QrXHCND8CP/lNr0HjO6SDKUAAXsPhpS/C/kP+QXwZleITEZk/2tB86OZ4qUt5skkWJCgNdM296CedzqKgABsBA+Xzq5lsIQtSgpOdISBeCZgqk6WOlX4cLxvyZORyllVJHvCsSoKUSfvEFQi08/gaYYpsFk5hOfNB3JBhWbpyG0A0vYskwLkdfc6VJ3EtqTKDmKTJEGyoyRMRPOKy8+9P0XcCtoTYFj1pk7gjIsCIGZJ0O0gi6THKjuHcNIAURAqzFKyrsLWv70rnLLJS7ROhOMZKmBJ4SkAHxJ6KTPwUnX1TQuIKUAq7xA/+587pFPsNjxpF/c0BxJtKrqiPOujD6nkSp7MD4GNvWh92C7QYZCjZoFdu9bWkpkfhWAZbM7kAE8qGwfDO9TmCsvi3uCZMkEfh3r5hicLlxJdaOSBEpsSf2r6F2F4wpxCmyYIvFombn1mfjXSjLuuxjnHo+vwO2+zZH+4j5+tFjs24BZYB8gf1IqpbqwZMHyke5qxOPUdQYPJUVJIgGp4Er8w8+prjwA/mvUUYxQgEm+80oV2kWVFLS1PKm58IQkdVAQfSm2kCVjD/AKbVP3yPKrkcCOhWetqz+LViZQvPmVO/hHomQcvM0c3xRwfiuOg9xQmLQxxPZ/wxnA/9flrpWfTDasqyCJOVR5cjy6U2PFlq1udtKWvYPOAlWYc9rcpNqkIKwmFJ/En0ReI2vFF4tpSQbTfpSt5vuwnuypKgNzIPKRHuKIa7QCCl0RP4hMH46UCPOJYnOMqiQpNwY1TyNKXLm06HbrMaUxxOVcWATt9KExDBQAtJtoeh2pDA3EE7H51y8MYHhV686vd4mo8j8eXKqf8AVFcv1qRFlzOGWB90zveve4UQLH0IrmOKLGiR6n3FTb4isAAACkAHwbEwoFVgbKP6GtOqItcTz5msO2uLc60mB4kMgzqAi3s1WOLGalHpPyqpS/SPpXN4tK5KVAgWtsd/pXLJ9+d9aYyl/E5UFegAPqdh6msvjH1lKZmCbZtDeY6inWPfSpI8UpTOmhVMEel/jQ2BZznKhKl6SiLAg2JO2mtpvSYgfB4CVhd0WnKNPn+E0jcxS1EpzKUmTAkka6gaCt832dWu7hKQfyn5TFXDs0ywEFIgJeaKzckp71KDJ8zPpSDo2ZtPC3E4dbypQAkBE651qCE22A1k8rc6WcITKMidUqUepPPqYv6mvqPbrAg4F0JEZcihH9CxO3Ka+YoV3LoVtABPpY/D9K5P1CTtI6/DikmbLC4dKmI3jXr9awuPfCF5UrUhyYTYlKz5ReYuJBFbDCY7LHI6gD51PCKS6VZWpg3IE63Hl5z0rBCSZodoxzGMWpBUpOQ6EfUTtS/CMKxDhShWYC6oIIAk3MaTBjyPKnGOwLmMxBQiUEKAQAJEicxUNCAJPpatZwvgKGwtCHDKVAKVbxqy+OQBoCQLG0EVv4uBT/Ypz53jVLyzC8W7PFtOZIlG+5STpPQ7GjOwWEIxBVsEnMep0BrcHClNtVRfr1oLGcQbYACiEnZIHiJ6AV2uyUdnG6NysY4qB5fWlWL4uhpeUeJz8iRKuk/lvuaEWjE4mb/ZmtyfvkdTt5AE0bhGGcOMrCZO61XJ5kTvpcyfKodm/Bb1S8lH+mOvgKxCg02dGkk32uRdfpA60enK2IaSBG8CfTZI00E9aoS6Zkzfc3v5+VS7yAT0k6mKaSIuXwQUCSZ+esVArGcCQCTvp5GhMVxBVgiw5kX+H70C2VKPMn1qRA0beVJiZ5mL9ak5jgQAkCYsaGwuMhAEJKovmBmes7fKoPFRmQNNgNN6LGU4hdzB0GvXc0I6gKEH4+/SiHx7+P8AiqCPj70pCJYbEkDujeCIN+W06bU6ThwW1JPofTXzms4sEEKSYII/TrVS+KLSYBInWpILo9cPv35VDLXqTKRf3fX510Tp7vSTIMm3NvLT0qSU20NSQ10qTDMj2KYUL+7k2Bja9MmOEEiVKgH9KsGGvce/pVyl2j3/AGqsmlQS0UoTAsB+u88zQuP4nCFZFQrTSY2/SqXgYOgtvFXdnOBqxLpzzkHLczIBO1rx8aB/wDdj+za8Q4VqCg0JkSR3h/KTrG8iDtX1DCcNbSISgJA/CAAPlr51fgcEG0gJEUQlMK6Ui+MKQGprxX0Hv4VRjcH3iVIGpbPoqcyT8QD6UwcTJrm0eImmSrYGlwPNJJEhaIUPkoHqDIPlXyjinCS24tlYOYE5Vc06pUDuIgHkZFfU8YwpolaElaVGVoGoVF1IBseqZE6i+vzL+Ifb1pxPc4dKXFJup1SVAonUN6HMNFbDSCay8rFHJFX5NXGU3OoIXYfi6UENlxKFJBnxCw2JTqUWuRcbjnY5xhaF5G15nDBQWihQIUQAZ2CswSM4iTzivl6OGJuZUSdTmM8/WtTwLiaG2EMw94XFOEgpghQjKZ1ToSDuJF6yfhwjuzbOOWP/AGiD8Y4u8txMFxrKVBMKUFFc5VklMSqfDA+c13COO43CvAAuSDKm3dCDc5s10kgzOsmb3rTcDwL2JcC2v5aEt5A9AKoR4VSomA4rVSwBOUX5pO0DmBQ4qVuYw6ZAtSGs34it0wpwyD90R13q7FKn1j6HKcJRrqa5Hal3iLqkYMZAgeJzUxbMkKP8sHfXQWOxa8OwOHZJKJdcJu4qTPrqfS3nXy3hX8QHG3EhSQhtJOVppIbQkHUACQqZ1USSZlRptiO2xKAGkQTus2HkAb7VpWtyOc8Up6xo+iPJKvvKuNJjTkBtQ5Rz8vI1iMN2txZSMyEL/qKiJPPQxTPAdqFZkpebySQMySCJJsDoR56VJZoXSZXPiZoq3E1COXlafjS1Ly0qVJV4rHqJ5b0aHxFgTbaP3qrEpzFJyk3vpcbjXpVplZ2GwoVcgxy9aKBAHIVBsKk/ejkR+pm1vpVGOwSipK0KylIMAg3JO/SNd+WxDEXvYkWkwSYHU2sOeoq1TCyPuK9AaBxTboUVNrlamw34ySAApSgYgg3UZTaYFDvIfUF5nySrNuoXg5RaICVmZ3Bio2WqEX7CnmyDcFJ5G29U2ULEG/PfTah3MO4UKQ44tct5NTmEkmRJ5ERIkdRFBvMrNgEpITksVaGIVpYiLDqb00xdI/IyKP05H3vQGPRoY5T757UIvAmIJMwq8rsSmE+gVfrPpVrMoQZveRrpbUnUz085MklkZxilpk8M/tBq9Lwpf3jk2v6AVLD94lRITfnaPnbanRn7DpK7X98qikxaQKg2CUZlXJPIAabDl13qLiek++tBMvL1q4u6k2GxoJT4AJJAA3P1ongnalpBUosKfNsswAB+I33NttqqlOMNyZdCEp+EMOG8LOJJkKyC1rZla/Ac+tbbA8PUhAAhAT1gQNrfWsiO27zzndt4dpo65lKKiE+gEnpNQ4tgnllPf4grSf8AbSIB/wDUQPUyazy5cF42ao8WS8mrx/bFpvwI/muaQi6Qf6laegk0L9qxDgJ78pVMhACU6Xy3TN+dJcP2fNoBBSZEbRpRGNcUlaUuvhIJ0GWbRqQm1ZJZ5y29GhY0tGl4RxgLV3ajDgvcAZhz/wCQ3A89DTZB1rD8UalAW2srCCMxT9/SxTlE5hIM+eulUcV/ieMIykLZcfeUYQEwAsZcwWT+G2oAJ3001Yc/b9ZeSqeOtob9veJqQ2hpCilTpIKk6hCRKoOxMgTsCdNa+LcYxSFKDQ7tS02ABEwBrra2tMe0mI4rxRlL7hQxhw4UpbbkrzEaGBmMi2saWpM52EZwhSrFOnQfy2p71w7yFwGRcSVGbWTNQzYk8lyf9I18XK4qoICabC3A20hTzh0Q3MeZPIc9BRzjLLJKcWouquO4w58Cejru6p/CgGNztVr/ABVCgGmEnCtWzIRqsjQuLsVxyWYE2BihsdwtLZAjVM/2pPJGLo3/AGpTdzYQ72jdcY+zoLbTGoQ2nKBH4SZkzupUk84kVmsYyVjwkeREg8vKniOHtZVKnKcsgzrG3np6TyrmuDSkEmSdKis8Y7NEcMZxcXpMxuLwy06pgTtJHpyqOGx62zIM9J/Wtu5wwAbk0txPZ4KP3QfK1Wx5UJaZhn9OlH9sUgrs7x4uqQ2UEKUQlOWDJ210p/xvDd3mbXGYAEi0RrJj4UF2D7MhLzpJUDkgWEgFQCgeeg5RWp4xws90tK1rcTmACEhMzoFSfxTGtoJ9cOV4/upxFDJliuuQ94LxQONJv89OnpV2PQorSQqEpG5I3nax9awWH42MA+prEtrU3nuUQFGADBSoiSAQNQD5Vo/+qsPiFq+zqhvNKUqgKAtqJ5zoYrrxk2jh5odZNo0mFceJBUpEWmOU31TewtPOrWA9upvygwNLSU6a36i1oKIcQUCN+Qpk3xGRMQfelWGdSJfZnUgQsfcbSZkypJVmVcTcEX1MC1CPYdQxCnAlJBCQJKJkJUDqgkfeGio51cvGG9BO4kgikSU3E7F4ZZxAcGUpCQPvQTCXBsk7rTvFjIteGNacKllGWVNBIUVFJSQVGbAncVL7QRXiX9T6UD+89AyuHukghZCcpkd4qcwBAg7iYnzNX4VpaQcxkzaVEn19ZiBpFEAyOtUrcg06CWVyVMl6865JHpQ63Z/auDvp73qRQ2Mm3JTE146qTQrL1t49/wB69eWJ0pDvQrxi++Xk2HrT/BYVKEzWewrgQ6ZO51pgrHpAnX6k7VwszlKezvY4qMFQT3kLzg5SN/eoNaD7RiFgLVhnHRolaAEk2/EFCCOorP4LGlBC8oJH3SrQHonc+ZpgrtfjD/u6dB5cq1YOLq5/6MmXlK6iNcVhMYsDu2XWknm54zz0IgeVccappCg60lmALZVZ1HmD5632PnSZfajFHVyf/VP7WpjwXGKxmKbRiBnEGCNgAT5QYvptWtYIL0Z1nk3pmY4L2meHEVYd1wJW4kFtTQSBOXNljYETYzcGvofBmllwBTRWSkgrVASGyTCgYJLl1DKALCqON/wwadxjOIahtSIzHWAkyAlOhkFQvsa2HD8KpCMq15yN4i2w1J+dRWFKfZGh5G1TPlf+tNsYbFYUZmlBcNwVElQOVRUq2SUiLRrvQ/aDsQpzD4R1DSwtbY70Imc5FlKGxI1Pxr6q12eYS6p7uk96oyVkSZiJE6abUY6iRNaJ9ZeinG543cXR8MP8J8SEZ1KSjQAKuSVHKJj7gJIE31FouNDwv+FinWknEO3T95tIMj+nNOvUD419GxbIcbUg6KSU+hEfpSxvFOqYSpBAeSQhUx4lIVlWL2BMSD1FUPDFu6NL5mVqm/8AJ897Q9iUNtLOGVBaGYgqUSYBIUCZggSNRdJrPYLDpWyXASlXeFJCQCLozhUEjS8xBOtfU8VgDDZdFngW3ADH3gSLjeU7fmNIu0XYxoJSWSpKxoCoqBtEQTYEGJFUZ+O5r9C3j89w1Pf8mQ/011KQvwrEclC56HlQ+PwLyGyVZdRMbC4gCOfXajcRjnmJQpSlxYwkGCAN8wmIiqGHsRi4QkZU2lS0gb8go/qNa5XTLGX7VVnWjyIyV2DdnsQvOoJJGZMGPMH5n9K0KeIKTm7wT3kkEQMqhAuOQMG2tCL4d9jyrCi7EhSTCUqBico2VYRJNGYTjGEeC/8AbCSDkcgLFtiCQrUi3OpNObuG0UZckW+wF2m4axjggKzoebzXEGJjwkfiBgQa+fYjs+7JKSk6wQmJHUEwR8a+r8V4wyAEtgOkXSsHT+lR1PlWWdbn/HSupxI5Ou/Ho4vLzRjL9f8AIp7OqeQVhQUW0jck3MXQDfLEzAGuho/FcTdLiA2CWyQFkWVG5F7gAi0bGl2N/lLUuQJIKYN5gaD0q9jFFxXeEZXImPzACxgaGx06RuKslklF78GiHGx5YKUHs1DROUc7T8Ktw7QMlUH3esriH8xS45MpUlSQMwgpFtDBk6gj4iKe8PxoWDANtZ51fGal4OfkwTgrkghwJJMWqstdfelTS0pRNRUg1MzstaPOuea/aqUTaeVFJMimCBFMelQLfWrHkwDNhrJsI51UphRQFkhtBI8ShKyCYUpKJBMdfQGk2kWYsE8rqCLGTf0rsR0H0/ShziWRqX3D+YL7saRMJItN4PPWgn3SVKKVOpSSSkd4skCbAmbwIFVvKjqw+iZ5LbSGq8OlRki43rxplKLgX53J9Jr0o5e/2qf9v7UdVdnI7uqs5Kee+lENpHL37mhQNBVqHYj5/GpiQUkgEA1oewLP/dZuTavmRFZgqvW2/h4mS6rllT8p+opssh5Nop0V4FfCvVJmq0yKgaWWpVOtRyxVanANVCoF06g0BZTiFBN7x+nn0pbh0jv3EjRSUL9boPyQmmL7kwII5wfobGlSeHrS8lba0EKSUZSCD+cGxI2Olr0ytoI4jh/5RP5IUOXhM+Wk/GgeLCbkBQSPBBIhQuLjaQLHWi2kuI77vAuFjwgSuCZ1gnnsAIFLsW6nLKQYKQVI/KvUgefShCfgwT/EDiiS4AlQTkMC33jJjadPjTPB4kNohIvHuaA49gu7UHBmSpRIiNomZ+Ub2NLTilmRYA8pHlaa5mbiznO4+zVh5cYR6z9FvF8bPhnMdzr/AJ86AbbgdTqfpViG9o1rlJrZg4yxf2Y+Ry5ZVS0jxRkV4nWvFNna5qDQmLRpNazDYvVwVJcS4oBSkze/iJJOZUm0CAALCKsxbgbgg3keEDQzY205Ux7menvWhWOHrKwp1XeFIAT/AEpEgD5kT+9VTgpaNeHPKD7Jg7ZQQpcwSP6TeDMchPmCJBFG8DXewibwNATsOk5qv/01omSkSeVr/WjmGwkCNf0qqGFwlZ0M/PWXH0rZ66siwqOYiqe9Mnz9/rV619Lx9a0nKs4E+lWBwg9KjMiaoxyoTaxJSkaCCpQTNyBaSq/KkSinJpL2eu4sAF1QOQH+WkiErUDd3MQQpKVApA533SQha4t37hulahYlTiUyBoAVWF9+p1Jovj2HC3wkQWmobSgRACZlSZlIVJAuDZOt5o7gPA0Ps5nMK/iElRGVLjDaU5VGAQl5K81kkyY5CINUSd/yellL8LGtVfv5/wDDS4JzhTeF/ntNqe8UpYdceUJ0hwxkJHMwOdYk6mLCTE3MTYE7kCATuaN43w1OHLeRh5pCjkCHVtOAJCVHMgpcU4IhIM2uLiIIAqE7+KN30qayKU02/wC/A1Q5eNqkXDrppevK6tB4iysr9/WubcMzb16V1dQJMLQ+I89K3H8OVHu3VTqUwPIa/PSurqZfi8mwexPhMWNvmdRQTuLgXJ+ddXUmaJMr+1jYbb1U5xBUWAivK6giVIx5VOawGtAYzioSUOJSMrZUFEzosZcwHQx6E11dUkiDbLXOKLUqMwSkARAIMmqsBjVJW4HBnVnJCxF0qukGTbl6V1dQKwDj/DDiRfw5RKfPS/nWE7opcUhYhSTBE/t8a8rqaKsq9k1nQR1/zQi3SPfpXV1SfgyyZ3eSPr614h2en+a6upCsuTiBYfOr0OV7XUycWyPeRXB3Wbm9dXVEl7PUv78v81YcRvXV1SQKTPTiYqnE4rKUKgKKXEmDMGAowdDFdXVGXg18LfIgn8oAdczKKjqST8TP1qhxtU5m3Vsq3U2SkqGwVBEgcjXtdWFNraPos8UMkeslaOaaIkqWpxZ1WskqI1AJMmBsKsrq6hu9hDHHGusVSP/Z">
            <a:hlinkClick r:id="rId3"/>
          </p:cNvPr>
          <p:cNvSpPr>
            <a:spLocks noChangeAspect="1" noChangeArrowheads="1"/>
          </p:cNvSpPr>
          <p:nvPr/>
        </p:nvSpPr>
        <p:spPr bwMode="auto">
          <a:xfrm>
            <a:off x="28575" y="-1143000"/>
            <a:ext cx="3028950" cy="23907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bat boy and his violin.png"/>
          <p:cNvPicPr>
            <a:picLocks noChangeAspect="1"/>
          </p:cNvPicPr>
          <p:nvPr/>
        </p:nvPicPr>
        <p:blipFill>
          <a:blip r:embed="rId4" cstate="print"/>
          <a:stretch>
            <a:fillRect/>
          </a:stretch>
        </p:blipFill>
        <p:spPr>
          <a:xfrm>
            <a:off x="1752600" y="304800"/>
            <a:ext cx="5791200" cy="45551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04800"/>
            <a:ext cx="5486400" cy="1323439"/>
          </a:xfrm>
          <a:prstGeom prst="rect">
            <a:avLst/>
          </a:prstGeom>
          <a:noFill/>
        </p:spPr>
        <p:txBody>
          <a:bodyPr wrap="square" rtlCol="0">
            <a:spAutoFit/>
          </a:bodyPr>
          <a:lstStyle/>
          <a:p>
            <a:pPr algn="ctr"/>
            <a:r>
              <a:rPr lang="en-US" sz="8000" b="1" dirty="0" smtClean="0"/>
              <a:t>clumsy</a:t>
            </a:r>
            <a:endParaRPr lang="en-US" sz="8000" b="1" dirty="0"/>
          </a:p>
        </p:txBody>
      </p:sp>
      <p:pic>
        <p:nvPicPr>
          <p:cNvPr id="55299" name="Picture 3" descr="C:\Users\idavis\AppData\Local\Microsoft\Windows\Temporary Internet Files\Content.IE5\Y1ZSVSH3\photo.JPG"/>
          <p:cNvPicPr>
            <a:picLocks noChangeAspect="1" noChangeArrowheads="1"/>
          </p:cNvPicPr>
          <p:nvPr/>
        </p:nvPicPr>
        <p:blipFill>
          <a:blip r:embed="rId3" cstate="print"/>
          <a:srcRect/>
          <a:stretch>
            <a:fillRect/>
          </a:stretch>
        </p:blipFill>
        <p:spPr bwMode="auto">
          <a:xfrm>
            <a:off x="228600" y="1524000"/>
            <a:ext cx="5892800" cy="4419600"/>
          </a:xfrm>
          <a:prstGeom prst="rect">
            <a:avLst/>
          </a:prstGeom>
          <a:noFill/>
        </p:spPr>
      </p:pic>
      <p:pic>
        <p:nvPicPr>
          <p:cNvPr id="55298" name="Picture 2" descr="C:\Users\idavis\AppData\Local\Microsoft\Windows\Temporary Internet Files\Content.IE5\0KR7PU8W\photo.JPG"/>
          <p:cNvPicPr>
            <a:picLocks noChangeAspect="1" noChangeArrowheads="1"/>
          </p:cNvPicPr>
          <p:nvPr/>
        </p:nvPicPr>
        <p:blipFill>
          <a:blip r:embed="rId4" cstate="print"/>
          <a:srcRect/>
          <a:stretch>
            <a:fillRect/>
          </a:stretch>
        </p:blipFill>
        <p:spPr bwMode="auto">
          <a:xfrm>
            <a:off x="5181600" y="3886200"/>
            <a:ext cx="3556000" cy="2667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419600"/>
            <a:ext cx="8534400" cy="1938992"/>
          </a:xfrm>
          <a:prstGeom prst="rect">
            <a:avLst/>
          </a:prstGeom>
          <a:noFill/>
        </p:spPr>
        <p:txBody>
          <a:bodyPr wrap="square" rtlCol="0">
            <a:spAutoFit/>
          </a:bodyPr>
          <a:lstStyle/>
          <a:p>
            <a:pPr algn="ctr"/>
            <a:r>
              <a:rPr lang="en-US" sz="3200" dirty="0" smtClean="0"/>
              <a:t>Describe </a:t>
            </a:r>
            <a:r>
              <a:rPr lang="en-US" sz="3200" dirty="0" smtClean="0"/>
              <a:t>someone that is </a:t>
            </a:r>
            <a:r>
              <a:rPr lang="en-US" sz="3200" dirty="0" smtClean="0">
                <a:solidFill>
                  <a:srgbClr val="FF0000"/>
                </a:solidFill>
              </a:rPr>
              <a:t>(clumsy)</a:t>
            </a:r>
            <a:r>
              <a:rPr lang="en-US" sz="3200" dirty="0" smtClean="0"/>
              <a:t>. </a:t>
            </a:r>
            <a:endParaRPr lang="en-US" sz="3200" dirty="0" smtClean="0"/>
          </a:p>
          <a:p>
            <a:endParaRPr lang="en-US" sz="4400" b="1" dirty="0" smtClean="0"/>
          </a:p>
          <a:p>
            <a:pPr algn="ctr"/>
            <a:r>
              <a:rPr lang="en-US" sz="4400" b="1" dirty="0" smtClean="0"/>
              <a:t>The </a:t>
            </a:r>
            <a:r>
              <a:rPr lang="en-US" sz="4400" b="1" dirty="0" smtClean="0">
                <a:solidFill>
                  <a:srgbClr val="FF0000"/>
                </a:solidFill>
              </a:rPr>
              <a:t>(____) </a:t>
            </a:r>
            <a:r>
              <a:rPr lang="en-US" sz="4400" b="1" dirty="0" smtClean="0"/>
              <a:t>boy ____</a:t>
            </a:r>
            <a:r>
              <a:rPr lang="en-US" sz="4400" b="1" dirty="0" smtClean="0"/>
              <a:t>.</a:t>
            </a:r>
            <a:endParaRPr lang="en-US" sz="4400" b="1" dirty="0"/>
          </a:p>
        </p:txBody>
      </p:sp>
      <p:sp>
        <p:nvSpPr>
          <p:cNvPr id="3" name="TextBox 2"/>
          <p:cNvSpPr txBox="1"/>
          <p:nvPr/>
        </p:nvSpPr>
        <p:spPr>
          <a:xfrm>
            <a:off x="685800" y="609600"/>
            <a:ext cx="7543800" cy="3877985"/>
          </a:xfrm>
          <a:prstGeom prst="rect">
            <a:avLst/>
          </a:prstGeom>
          <a:noFill/>
        </p:spPr>
        <p:txBody>
          <a:bodyPr wrap="square" rtlCol="0">
            <a:spAutoFit/>
          </a:bodyPr>
          <a:lstStyle/>
          <a:p>
            <a:pPr algn="ctr"/>
            <a:r>
              <a:rPr lang="en-US" sz="3200" b="1" dirty="0" smtClean="0"/>
              <a:t>What clues do we have to figure out the meaning of the word “clumsy”?</a:t>
            </a:r>
          </a:p>
          <a:p>
            <a:r>
              <a:rPr lang="en-US" sz="3200" b="1" dirty="0" smtClean="0"/>
              <a:t>	</a:t>
            </a:r>
            <a:r>
              <a:rPr lang="en-US" sz="3200" b="1" dirty="0" smtClean="0"/>
              <a:t>1.</a:t>
            </a:r>
          </a:p>
          <a:p>
            <a:r>
              <a:rPr lang="en-US" sz="3200" b="1" dirty="0" smtClean="0"/>
              <a:t>	</a:t>
            </a:r>
            <a:r>
              <a:rPr lang="en-US" sz="3200" b="1" dirty="0" smtClean="0"/>
              <a:t>2.</a:t>
            </a:r>
          </a:p>
          <a:p>
            <a:r>
              <a:rPr lang="en-US" sz="3200" b="1" dirty="0" smtClean="0"/>
              <a:t>	</a:t>
            </a:r>
            <a:r>
              <a:rPr lang="en-US" sz="3200" b="1" dirty="0" smtClean="0"/>
              <a:t>3.</a:t>
            </a:r>
          </a:p>
          <a:p>
            <a:endParaRPr lang="en-US" b="1" dirty="0" smtClean="0"/>
          </a:p>
          <a:p>
            <a:pPr algn="ctr"/>
            <a:r>
              <a:rPr lang="en-US" b="1" dirty="0" smtClean="0">
                <a:solidFill>
                  <a:schemeClr val="accent1">
                    <a:lumMod val="75000"/>
                  </a:schemeClr>
                </a:solidFill>
              </a:rPr>
              <a:t>The word </a:t>
            </a:r>
            <a:r>
              <a:rPr lang="en-US" b="1" dirty="0" smtClean="0">
                <a:solidFill>
                  <a:schemeClr val="accent1">
                    <a:lumMod val="75000"/>
                  </a:schemeClr>
                </a:solidFill>
              </a:rPr>
              <a:t>clumsy </a:t>
            </a:r>
            <a:r>
              <a:rPr lang="en-US" b="1" dirty="0" smtClean="0">
                <a:solidFill>
                  <a:schemeClr val="accent1">
                    <a:lumMod val="75000"/>
                  </a:schemeClr>
                </a:solidFill>
              </a:rPr>
              <a:t>means </a:t>
            </a:r>
            <a:r>
              <a:rPr lang="en-US" b="1" dirty="0" smtClean="0">
                <a:solidFill>
                  <a:schemeClr val="accent1">
                    <a:lumMod val="75000"/>
                  </a:schemeClr>
                </a:solidFill>
              </a:rPr>
              <a:t>“not careful”.  A clumsy person might drop,  spill, or knock over things.</a:t>
            </a:r>
            <a:endParaRPr lang="en-US" b="1" dirty="0" smtClean="0">
              <a:solidFill>
                <a:schemeClr val="accent1">
                  <a:lumMod val="75000"/>
                </a:schemeClr>
              </a:solidFill>
            </a:endParaRPr>
          </a:p>
          <a:p>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3657600" cy="646331"/>
          </a:xfrm>
          <a:prstGeom prst="rect">
            <a:avLst/>
          </a:prstGeom>
          <a:noFill/>
        </p:spPr>
        <p:txBody>
          <a:bodyPr wrap="square" rtlCol="0">
            <a:spAutoFit/>
          </a:bodyPr>
          <a:lstStyle/>
          <a:p>
            <a:r>
              <a:rPr lang="en-US" sz="3600" b="1" dirty="0" smtClean="0"/>
              <a:t>A: Application</a:t>
            </a:r>
            <a:endParaRPr lang="en-US" sz="3600" b="1" dirty="0"/>
          </a:p>
        </p:txBody>
      </p:sp>
      <p:sp>
        <p:nvSpPr>
          <p:cNvPr id="3" name="TextBox 2"/>
          <p:cNvSpPr txBox="1"/>
          <p:nvPr/>
        </p:nvSpPr>
        <p:spPr>
          <a:xfrm>
            <a:off x="914400" y="1447800"/>
            <a:ext cx="7315200" cy="5016758"/>
          </a:xfrm>
          <a:prstGeom prst="rect">
            <a:avLst/>
          </a:prstGeom>
          <a:noFill/>
        </p:spPr>
        <p:txBody>
          <a:bodyPr wrap="square" rtlCol="0">
            <a:spAutoFit/>
          </a:bodyPr>
          <a:lstStyle/>
          <a:p>
            <a:pPr algn="ctr"/>
            <a:r>
              <a:rPr lang="en-US" sz="3200" dirty="0" smtClean="0"/>
              <a:t>Now it’s your turn!  </a:t>
            </a:r>
          </a:p>
          <a:p>
            <a:pPr algn="ctr"/>
            <a:r>
              <a:rPr lang="en-US" sz="3200" dirty="0" smtClean="0"/>
              <a:t>Use your clues to figure out the meaning of the following word.</a:t>
            </a:r>
          </a:p>
          <a:p>
            <a:pPr algn="ctr"/>
            <a:endParaRPr lang="en-US" sz="3200" dirty="0" smtClean="0"/>
          </a:p>
          <a:p>
            <a:pPr marL="342900" indent="-342900" algn="ctr">
              <a:buAutoNum type="arabicPeriod"/>
            </a:pPr>
            <a:r>
              <a:rPr lang="en-US" sz="3200" b="1" dirty="0" smtClean="0"/>
              <a:t> Write the word down</a:t>
            </a:r>
          </a:p>
          <a:p>
            <a:pPr marL="342900" indent="-342900" algn="ctr"/>
            <a:endParaRPr lang="en-US" sz="3200" b="1" dirty="0" smtClean="0"/>
          </a:p>
          <a:p>
            <a:pPr marL="342900" indent="-342900" algn="ctr"/>
            <a:r>
              <a:rPr lang="en-US" sz="3200" b="1" dirty="0" smtClean="0"/>
              <a:t>2. Write what you think it means</a:t>
            </a:r>
          </a:p>
          <a:p>
            <a:pPr marL="342900" indent="-342900" algn="ctr"/>
            <a:endParaRPr lang="en-US" sz="3200" b="1" dirty="0" smtClean="0"/>
          </a:p>
          <a:p>
            <a:pPr marL="342900" indent="-342900" algn="ctr"/>
            <a:r>
              <a:rPr lang="en-US" sz="3200" b="1" dirty="0" smtClean="0"/>
              <a:t>3.  Try to use it in a sentence</a:t>
            </a:r>
          </a:p>
          <a:p>
            <a:pPr marL="342900" indent="-342900" algn="ctr"/>
            <a:r>
              <a:rPr lang="en-US" sz="3200" b="1" dirty="0" smtClean="0"/>
              <a:t> </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133600"/>
            <a:ext cx="6858000" cy="1862048"/>
          </a:xfrm>
          <a:prstGeom prst="rect">
            <a:avLst/>
          </a:prstGeom>
          <a:noFill/>
        </p:spPr>
        <p:txBody>
          <a:bodyPr wrap="square" rtlCol="0">
            <a:spAutoFit/>
          </a:bodyPr>
          <a:lstStyle/>
          <a:p>
            <a:pPr algn="ctr"/>
            <a:r>
              <a:rPr lang="en-US" sz="11500" b="1" dirty="0" smtClean="0"/>
              <a:t>rickety </a:t>
            </a:r>
            <a:endParaRPr lang="en-US" sz="115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04800"/>
            <a:ext cx="5486400" cy="1323439"/>
          </a:xfrm>
          <a:prstGeom prst="rect">
            <a:avLst/>
          </a:prstGeom>
          <a:noFill/>
        </p:spPr>
        <p:txBody>
          <a:bodyPr wrap="square" rtlCol="0">
            <a:spAutoFit/>
          </a:bodyPr>
          <a:lstStyle/>
          <a:p>
            <a:pPr algn="ctr"/>
            <a:r>
              <a:rPr lang="en-US" sz="8000" b="1" dirty="0" smtClean="0"/>
              <a:t>rickety</a:t>
            </a:r>
            <a:endParaRPr lang="en-US" sz="8000" b="1" dirty="0"/>
          </a:p>
        </p:txBody>
      </p:sp>
      <p:pic>
        <p:nvPicPr>
          <p:cNvPr id="20481" name="Picture 1" descr="C:\Users\idavis\AppData\Local\Microsoft\Windows\Temporary Internet Files\Content.IE5\NUDOM8NQ\photo.JPG"/>
          <p:cNvPicPr>
            <a:picLocks noChangeAspect="1" noChangeArrowheads="1"/>
          </p:cNvPicPr>
          <p:nvPr/>
        </p:nvPicPr>
        <p:blipFill>
          <a:blip r:embed="rId3" cstate="print"/>
          <a:srcRect/>
          <a:stretch>
            <a:fillRect/>
          </a:stretch>
        </p:blipFill>
        <p:spPr bwMode="auto">
          <a:xfrm>
            <a:off x="304800" y="1905000"/>
            <a:ext cx="4978400" cy="3733800"/>
          </a:xfrm>
          <a:prstGeom prst="rect">
            <a:avLst/>
          </a:prstGeom>
          <a:noFill/>
        </p:spPr>
      </p:pic>
      <p:pic>
        <p:nvPicPr>
          <p:cNvPr id="20482" name="Picture 2" descr="C:\Users\idavis\AppData\Local\Microsoft\Windows\Temporary Internet Files\Content.IE5\0KR7PU8W\photo (1).JPG"/>
          <p:cNvPicPr>
            <a:picLocks noChangeAspect="1" noChangeArrowheads="1"/>
          </p:cNvPicPr>
          <p:nvPr/>
        </p:nvPicPr>
        <p:blipFill>
          <a:blip r:embed="rId4" cstate="print"/>
          <a:srcRect/>
          <a:stretch>
            <a:fillRect/>
          </a:stretch>
        </p:blipFill>
        <p:spPr bwMode="auto">
          <a:xfrm>
            <a:off x="4953000" y="3352800"/>
            <a:ext cx="3759200" cy="2819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962400"/>
            <a:ext cx="8534400" cy="2616101"/>
          </a:xfrm>
          <a:prstGeom prst="rect">
            <a:avLst/>
          </a:prstGeom>
          <a:noFill/>
        </p:spPr>
        <p:txBody>
          <a:bodyPr wrap="square" rtlCol="0">
            <a:spAutoFit/>
          </a:bodyPr>
          <a:lstStyle/>
          <a:p>
            <a:pPr algn="ctr"/>
            <a:r>
              <a:rPr lang="en-US" sz="3200" dirty="0" smtClean="0"/>
              <a:t>Describe something </a:t>
            </a:r>
            <a:r>
              <a:rPr lang="en-US" sz="3200" dirty="0" smtClean="0"/>
              <a:t>that looks </a:t>
            </a:r>
            <a:r>
              <a:rPr lang="en-US" sz="3200" dirty="0" smtClean="0">
                <a:solidFill>
                  <a:srgbClr val="FF0000"/>
                </a:solidFill>
              </a:rPr>
              <a:t>(</a:t>
            </a:r>
            <a:r>
              <a:rPr lang="en-US" sz="3200" b="1" dirty="0" smtClean="0">
                <a:solidFill>
                  <a:srgbClr val="FF0000"/>
                </a:solidFill>
              </a:rPr>
              <a:t>rickety)</a:t>
            </a:r>
            <a:r>
              <a:rPr lang="en-US" sz="3200" dirty="0" smtClean="0"/>
              <a:t>. </a:t>
            </a:r>
            <a:endParaRPr lang="en-US" sz="3200" dirty="0" smtClean="0"/>
          </a:p>
          <a:p>
            <a:endParaRPr lang="en-US" sz="4400" b="1" dirty="0" smtClean="0"/>
          </a:p>
          <a:p>
            <a:pPr algn="ctr"/>
            <a:r>
              <a:rPr lang="en-US" sz="4400" b="1" dirty="0" smtClean="0"/>
              <a:t>The ____ looks </a:t>
            </a:r>
            <a:r>
              <a:rPr lang="en-US" sz="4400" b="1" dirty="0" smtClean="0">
                <a:solidFill>
                  <a:srgbClr val="FF0000"/>
                </a:solidFill>
              </a:rPr>
              <a:t>(____)</a:t>
            </a:r>
            <a:r>
              <a:rPr lang="en-US" sz="4400" b="1" dirty="0" smtClean="0"/>
              <a:t> </a:t>
            </a:r>
          </a:p>
          <a:p>
            <a:pPr algn="ctr"/>
            <a:r>
              <a:rPr lang="en-US" sz="4400" b="1" dirty="0" smtClean="0"/>
              <a:t>because ____.</a:t>
            </a:r>
            <a:endParaRPr lang="en-US" sz="4400" b="1" dirty="0"/>
          </a:p>
        </p:txBody>
      </p:sp>
      <p:sp>
        <p:nvSpPr>
          <p:cNvPr id="3" name="TextBox 2"/>
          <p:cNvSpPr txBox="1"/>
          <p:nvPr/>
        </p:nvSpPr>
        <p:spPr>
          <a:xfrm>
            <a:off x="685800" y="609600"/>
            <a:ext cx="7543800" cy="3046988"/>
          </a:xfrm>
          <a:prstGeom prst="rect">
            <a:avLst/>
          </a:prstGeom>
          <a:noFill/>
        </p:spPr>
        <p:txBody>
          <a:bodyPr wrap="square" rtlCol="0">
            <a:spAutoFit/>
          </a:bodyPr>
          <a:lstStyle/>
          <a:p>
            <a:pPr algn="ctr"/>
            <a:r>
              <a:rPr lang="en-US" sz="3200" b="1" dirty="0" smtClean="0"/>
              <a:t>What clues do we have to figure out the meaning of the word “rickety”?</a:t>
            </a:r>
          </a:p>
          <a:p>
            <a:r>
              <a:rPr lang="en-US" sz="3200" b="1" dirty="0" smtClean="0"/>
              <a:t>	</a:t>
            </a:r>
            <a:r>
              <a:rPr lang="en-US" sz="3200" b="1" dirty="0" smtClean="0"/>
              <a:t>1.</a:t>
            </a:r>
          </a:p>
          <a:p>
            <a:r>
              <a:rPr lang="en-US" sz="3200" b="1" dirty="0" smtClean="0"/>
              <a:t>	</a:t>
            </a:r>
            <a:r>
              <a:rPr lang="en-US" sz="3200" b="1" dirty="0" smtClean="0"/>
              <a:t>2.</a:t>
            </a:r>
          </a:p>
          <a:p>
            <a:r>
              <a:rPr lang="en-US" sz="3200" b="1" dirty="0" smtClean="0"/>
              <a:t>	</a:t>
            </a:r>
            <a:r>
              <a:rPr lang="en-US" sz="3200" b="1" dirty="0" smtClean="0"/>
              <a:t>3.</a:t>
            </a:r>
          </a:p>
          <a:p>
            <a:endParaRPr lang="en-US" sz="1200" b="1" dirty="0" smtClean="0"/>
          </a:p>
          <a:p>
            <a:pPr algn="ctr"/>
            <a:r>
              <a:rPr lang="en-US" sz="2000" b="1" dirty="0" smtClean="0">
                <a:solidFill>
                  <a:schemeClr val="accent1">
                    <a:lumMod val="75000"/>
                  </a:schemeClr>
                </a:solidFill>
              </a:rPr>
              <a:t>The word rickety means “shaky, likely to fall apart”.</a:t>
            </a:r>
            <a:endParaRPr lang="en-U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00200"/>
            <a:ext cx="6858000" cy="4524315"/>
          </a:xfrm>
          <a:prstGeom prst="rect">
            <a:avLst/>
          </a:prstGeom>
          <a:noFill/>
        </p:spPr>
        <p:txBody>
          <a:bodyPr wrap="square" rtlCol="0">
            <a:spAutoFit/>
          </a:bodyPr>
          <a:lstStyle/>
          <a:p>
            <a:pPr algn="ctr"/>
            <a:r>
              <a:rPr lang="en-US" sz="9600" b="1" dirty="0" smtClean="0"/>
              <a:t>howl</a:t>
            </a:r>
            <a:endParaRPr lang="en-US" sz="9600" b="1" dirty="0" smtClean="0"/>
          </a:p>
          <a:p>
            <a:pPr algn="ctr"/>
            <a:r>
              <a:rPr lang="en-US" sz="9600" b="1" dirty="0" smtClean="0"/>
              <a:t>clumsy</a:t>
            </a:r>
            <a:endParaRPr lang="en-US" sz="9600" b="1" dirty="0" smtClean="0"/>
          </a:p>
          <a:p>
            <a:pPr algn="ctr"/>
            <a:r>
              <a:rPr lang="en-US" sz="9600" b="1" dirty="0" smtClean="0"/>
              <a:t>rickety</a:t>
            </a:r>
            <a:endParaRPr lang="en-US" sz="9600" b="1" dirty="0" smtClean="0"/>
          </a:p>
        </p:txBody>
      </p:sp>
      <p:sp>
        <p:nvSpPr>
          <p:cNvPr id="15364" name="AutoShape 4" descr="data:image/jpeg;base64,/9j/4AAQSkZJRgABAQAAAQABAAD/2wCEAAkGBxMTEhQUEhQWFRQVFhgXFRcVGRgXGBcXFhgXGBUXGBcYHCggGBonHBkXITEhJSkrLi4uGCAzODMsNygtLisBCgoKDg0OGhAQGiwkICQ0LDQsLCwsLCw0LDQsLCwsLCwsNCwsLCwsLCwsLCwsLCwsLCwsLCwsLCwsLCwsLCwsLP/AABEIALcBEwMBIgACEQEDEQH/xAAbAAEAAgMBAQAAAAAAAAAAAAAAAQMCBAUGB//EADgQAAEDAgQEBAYBAwMFAQAAAAEAAhEhMQMSQVEEImFxBYGh8AYykbHB4dETQvEUUmIjM0NykhX/xAAZAQEAAwEBAAAAAAAAAAAAAAAAAQIDBAX/xAAjEQEAAgIDAAICAwEAAAAAAAAAAQIDEQQhMRJRIkETFGEy/9oADAMBAAIRAxEAPwD7iiIgIiICIiAiIgIiICIiAiIgIiICIiAiIgIiICIiAiIgIiICIiAiIgIiICIiAiIgIiICIiAiIgIiICIiAiIgIufx/i+HhUPMdmx6nReb4n4rcScsNGgBkxvKyvmrVrTDaz2iLwP/AO/jOrnvt/C2OG8dxgBUQBFlh/cr9N/6d9evbIvP8J8SD/yN8x/C6/CcczE+U12ND9FvTNS/ksL4b09hsoiLVkIiICIiAiIgIiICIiAiIgIiICIiAiIgIiICIiAiIgIirx8ZrGlzjAFygzc4ASaAXJXkPG/iYuOXAPL/AHHUjWNguf8AEnxCcaW4eZuGJAIFXbu7bLjfKABTNAMmDcTJXJlzb6h14sOu7Jx+LmZ5hFJkGbn7ha/DwaRER0tt5qnFYSZa51DUzIpqrsNsi4tUb06WK47S7aVbIk9x9lsYT6RtRazfxp0sr8N2u6xltC/DNNKq7C4ggy01HumyodGWltO6A1nS6jxOtvRcB8QvBIfzD6Eeeq7fB+K4eJrB0nVeDa7mj1V+DiELopyb1/1zZOLS3nT6Gi8TwniOI2rXEdDUHyXoOB8dY+juU+n6Xbj5VLdT04snFvXuO3WRQCpXS5hERAREQEREBERAREQEREBERAREQEREBEWvx3FtwmF7zQeqiZ13KYjfUI8Q4sYTC8gmLAXJNgvIeM+KuxOYiABytBkdz1Wp4t46/iHgMowT77ri8UZaAXDrIpJvJ07Liy5ZtOo8duLFFe59Q7FkgEDLMjanT8LSxXlwJAzGp5jeZ/t+iue1gygUyg1a0kzYGtJ7rXDZzBzqgGpFfPzWMy2iG5w+ICDNJEkREgXposzhRUGxp09/lUZnDvW0Gn5/S2eHcC0kQQNbH10WMt4WEmb9K9lnhuExYjT3oqGYYBtp9yr2AVPSJvPVUXbDCTa9+/VZh1gLqpjjQ3kUPX3CygT29aH8qqWZb9f2pms2n2Fg1tamkV7rJ1htRErMN1brKa9rqgEzsNO+ytLpvB3PVDTf4PxJ2GYDjTTQ+S9D4d42x4GYwfT9Lx39MGDZZDEj+NfJbY89qeMMnHpd9EDgbKV43gPFXsFDLeq7vCeMtcOai78fKrb3p5+TjXr526qKpmMDVpBCtXRFonxzzGhERWQIiICIiAiIgIiICIiAir4jGDGlxsFr4XieGWB+aAd1E2iPUxWZ8XcXjjDY55/tBPfovBeM+K4mM3maKWYJA7kq7xbxPExXEOMNk5Gt23PVcLi8cxEP0tSK1k60quLLl+XUeO3Fi+Pc+oPGZWPeHNaflBpE0subw/Fukh8EmQCakVqYtt/Kvc64xAcsSKg0EUneT6LWx3ihdMxTKebm0tEVELGW8GI95A0Apyk7XIN9LqwPmGm98wpQ0Hs7pgkVg6yCBIPcenZHVImNp08/T6LOV4ZYGCQ6gpqCSRFoWyylhrUCvai13A0HympB20Ip3K2hUSCKVHQWKrK8MqtIgb9In7zKtDYNLmpH3A+q1W4xcLQdZrtY2P6WxhOzEU0t76U81WV1oJAkVnTrP8KwEU69qm1x7oq2tECAKmD+jorXmBXek6VoqpZE0gz0N/VDJHQa7rFjdtulN1OBb79+kqErJse0dP5UuMUBifvqsWEG9CPWLLJ3NE6gqEpwnECD/I8isy0ETFrdEBpG3vzWeHadNd1KGLGRMd/qrZIFPosdfdVkTboiJbHBcaWGWk9iujw/jrhRwmbHZcggeigmFpXLavksrYqW9h67w3j2vABcC5bpxKwvBMc5pzNK9l4Pil2GC4yV3cfPN/xlw8jjxT8obyIi7XGIiICIiAiIgLHEeAJKo4rjmYdHGD1XmvGfHZOVvy6lZXyxWGtMU2l0PF/G2AZRWV5TiPFGgEuNKxf6DZa3iHF0Ja0ucaALkYrH4jgCeUOEi1tOy4rXtee3bWlaR06L+Je90gQIgQaOJoP5VWLxAYYFO4qadOsfVaGPik4oYDIEkOoA2BW16T9FVitIa6Gkw4EEg01oZmYrRUlpDDGxi7EL+bMJDmyaTFQDb/Ctw3kAhzILWihrMmlQbwFgWvJkyZAmBrNKm4qVhyhxpJpIO8xSaxFJKhMetovALXASIPSpi/SqsEHoHfNS3QzUWK1MN0gAtI0qKAi0bWK2+UzoaVGv8ihBVJXhDi0u6G073obR16q7hXVFZERaCIj0/la5HyhptlMSAQKmRPuitOOIOcSKSRuLyNDCiUwvYBmIkSBIBNqct7K0YdJHcbzv9vVajoxJJEZCcpv5dRBCv4fFLWNBGYgwYkgAG4vH+VWVl7yYvWayJ7V0HVZ4uLAk2FxQisA+qykG/wDmZCpxGkRlcaOPKbHzI91VVljCCAWnUU7fMPeyzZFj9T1lUMcA4EUIP/1P60W9hkGhEfsKJWhhSo6/b7K2JFytcsggGrffXorMLEifSZgiBTbZQJY8yZkbagin8q5pp3VTXUnWPumGA3tSOk90FhmsXFp/nZWOdT7qtzoMmgKyuARp7+iIT/Uj3orHOCrImDt+ViAe/wCENJdUUXW8H8U/ptywS4kQNAuJeawbeS9R8N4bQ2olw1W3H3N+p0x5Gop3G3faaKVEqV7TxRERAREQFxvF34zXBzDyC43XXe8C5A7rheO4zXYZBcA4GgBWWW0RDXFE7cLxfxP+q7oFycQCJJGXrr2VGJjESPtstVjnFpzkUcKSLnSq8+ZmZ3L0IrERqGw7EBIIJippsNFz38XkwnuaQ6XRGWKAVG81NVm7iHFwbhNJDaOdSkCTAtWy1+OGYVJYZLaVbNJAr7IQ01smHyNylx5iK9SCANRSyyOESyMwbJhuWTBaLmtFuYfDtY5pBaS1p5u1SYBoY+/VUccZLYdBa4XiOv1FY8lEymIYNxnAw85jMCRBDaETvU3Vz3AUcRO5EA9fuPMKvxBxc05avaLASSNPYWYxczXFocTA5SDMiJvatLVhVXRhYw+WgP8AaKQRqZsTEqzHxA0ZjNB8vNe1tKj16oRIBjMBR0jWm/cH69FmTtYReprqOx7KEoDy5gdflEkyS2gvO2oK2HODm5oE9KxMSdiDPp9OXwOMWQ10EtOUGkEGSS6JtFCuvh5RUQS6L0pvA81Fulq9sMPFu1smTOUmJiPl3CvawSHZSAZd2OiqLSSCSJ+YO2HSuktmmqvJccxcBSgm0XMHSpVFlrHCZI0MiNYgdQTVQXbU+82mijhjERDgfljSwi9apxAy1iemoI+37UJYPw+cERQg6GZ3mxofotvCxI0InuQK+/otLDdLa0NAZkQToQfTutxgPNQCQIuQTuolMLs4InQwDft+brAMgbE0pNu/RThikU7W1qmIS2sUPbrXrt5KqyHvhpm43k1/iqscdJrE/rqsXWBNt9adNbBU4mOBR0g5SBpNpgmmswg2AYmxnekHZBi2gwToVVw7pobD0jePqokE9QKRSmt0F8zcQdrfZZg3r2VWHizehjzuFiAZ9TPuiCwkm+q7PhfAuyuy4kNI5joOlVp8D4Y5z23APeOy9Rg+FNAIdLgTMGw7Qurj4rWnenJyM1YjW23wWEWsa0nNAuthYsbAAGlFkvVrGo08m07nYiIrIFiZrqskSRoeLYTXM5pAFV47x2X/ACPilyF3/iEYgY5zC6ulrd14M8VmkvcWQTVwp2G5XnZ7Tt6PHp+PrJgJMOoBAm5ceyoxMRpNIDBMCpOaskwsuJ4dxGZthWTSmpJrv6LVxcZstaOYS2Mo6UJtBMrFs1WYwYSQ1xBB5zIBzRYf+s1R2Mf9RGHRrQS6ZLQKEUmhMR5lbWO3nDiZZBbUh2kBuUGtRdaD8D/qGHAAEiBcnLyk+or0U7NKsbiHnFBmDBcNYk6dakdVe7HY4hoeCY5hpBnTeoVuOzDc0DK0y2JtAFQaxNAJ2lQ7DbyPeQYEua2AYIImJAUbhbtPDMc1jeaQJAdBtApQ1NxPmmASMzpLg6QDSCYgbkd53Cx4Xh2tB5yQDmaHAktJtBvHXqo4rh3BgDQDqO9CYOtZrAsNiqphtsY5ouDApJ1toL3sNAnC48gVALmyP9ux/Feq02cYDkOIIy/3AmHQAIPWDrSSr8Q85aDeSyREtNHBu/dQsjh8sf8AEyCf9sRqLCaeavbifKXAZIBbFwBfMN/PyVOLhtaGjD6Ef8CRJob7V3WfCtygsIE6zEG/1/yon7I6beUkggkggyDEHNFCDXQGeyugwKX2rWgPb/C0xgw4QIGoIOgmYFJsesrcwiTE6UJbMGlaaftVleF7mQBEgg233kdysMTV3l3mNNdVMiak1gV0JrHa6FlJFbgkG419fsqp0qOH3JnmEk2OnvZbeC/vGnUU/aoMSTWg0F9Le7qzCAtMRND2pcVp+UlMMmgnmG2aKTrI72WeG9rqTUGeldJ9CE4cmOYDNBpETTQaqp+IGTNGgCQaxaIJ6hVWWPpGYGINutTBupJDgZg/gzeeyqaCLuzC9oIFCaihoVTw39wEOGYwCLTBtqKz/hBsjDDZqR17Xn6H6rFz81Y0kExBqZHRU8PhFuauZrjVpqB2Mz7K2/DWB7y0kVoBUX6KUTOkYDXOsJoLX6AroeDYOd4a5pp3im5juu/wHhTWQWjuSCD5V/C6zMECoAnQ+7rsxcSZ7s4cvLjyDCwwLUgW+yvWDhSpPlf0U4bQKDuvRiNdPOmds5UqFKuoIoUoCwxJpG9eyzWLxIUT4mHB8eaHCsxWoMie2i8D4nw+H8gc5sa9e+q+mcfhSyoJJodhuYXkvFuEcyxaW1uCDPaPVeZmiYnb0uPaJjTzeLgEA8zuYgkV+UNIFIEWJWvxPBMOQtewBsSATNTy0PzGPsupxfDucHNbJaakRlBpr+1zG4TGAthrcNoMiZq6oLZrGkrOLNpq13swhLBhkkkPBoSDNRBIIpBpKu4jiC3EAw45h5UAtBvem7lq8Rg4QGXEAe8OEFlDmcaVnqOwWWNhYcjIHCpkmpdUA36C43TadH9QkB7gPmIMERkaCAK0G09lc9gEnqSOUGh0Mm1PRa+JhSABSCQA+lILqEUIM+mq2sUOe5ucNrAynlqLERMfoJJCtoyvIAAkAwBBq2CS0Vi5p1V+Di0dUSS6lZDulTGlFUQS1zQCHWIJLhrFTc+VircMghxIIMCQZEwIEAijpVZWhTxGDyllJMBzRJFSOalvJTxDmEta9kBvKCJgEDmI2Fvqtl2GJM6nSkyJIjX9qth5cpEnO4CdBF6WUbS0yxsOObMyIvIZ8pE6g0pXRX4fPcy0GDWxpSPXzWoMOJLa0LC0XbYampqArsHFIe8F4zQ0DSS6KV6C3VWlDewMLLlaZitDUCDIPSPwtp4yx84OvbfqdPNa2DiicrxQt5Zm5rBM1qFe97oymJGopQnYmtBVZyvDHh+Ik1gyBJjyjv0ot7cnrHSbmPJc/EYZkQZFPKttTBHVX4PFgh1LAcp0A9zCiUwswswNpECBFus+cR0UNx+YXiSLdeqwdjgmJIxANjaQYrQqrFxYcCAXU9PzChLp4YkX1oRaor5LUY7EmSBIMCsgiTc7xF/yssPiGu5RuBX7rY/0ucyBSBexItr0UJa7yRJFATNaya0vqsmYDpDspgmLAxq2y6XhPhWI8Q40aZJINvYXpuA8PYCHCSKiHakUmtltjwWuxy8itGhwHhbAYfOa5iYFR0v0XTZ4bh5muyiRSSI3Omq3cMTWoussJpF48h9F6OPBWv6ebfNa0+pY3dWAKIRq6IjTnmU5VMKUUoSihSiBERARECCCFVj4YIqAZp7lXIomNpidOBxngOGXEgAHSJnsuZxnwg1zSKGRUOHsFexIUZRK57cakztvXk3j9vl/F/DhBHI4tESW6GI0sI6rlnw0AgZC0wYk08v+UAnzX17EwGkncitYpbRaGJ4NhnsT/dUgi0SFz241o8l015VZ/wCofK4c0Br8KQ2kiukEkCnn2WOG1zmNgO6AxMtmY7kRXfRfQ8fwFhB5eWTBPWmkwudx3wwaHKA6TBmla3WM0tH6bxkpP7eNZiNc5ubDe0uj5v8AcLakRRWswg1wJzBptJ3sfoBUL0PFfDD/AJSw6AwZB85n/Kk/DBIIyQIOafrbQVNlSYt9SvFq/bhYTg7KeUSSBNdY1tYqriMBza0mSBXzqF6Jnwm6AA0CKibDrf3Kyb8NOLctCBTrINNapFLfSZvT7eTZDgQ8wThtMFtjYmRMVrsowsNn/bIzONWuFbc0zoaC3Resb8LzObPUGv8AcATbsqML4WeTnYKt5Rnlpoax0IUxS/0j50+3n8N5Mh1C1wy033kfa0LcxXTDWkGOvMDvS1Pyu7hfDD/lI5dZiQR1iCFdh/CzrvySDSNBNNKKP47z+k/y0+3nG4nLIaSagm5BEzMTtRZsZJpOm4JMAEz0HS69bh/D7GyXA70jzH6WnwxD3Owm4bmtDolw5gN0nDaO5IzVnqHI/wBE42aSARmIvpB97LcwvBsbKHZc3KQRuDUU3Xr8HhMsFrZNqnay2hgkgTTU5fwVvTib9c9+Xrx5Twzwlho/MxzrN1IN6fldzw/w1uGSMgEChvPWLDRdNmFFVllBXTj41aubJyLWVtZEAUA2iPNZuNgRM7VAWYCkLp+Ln2AKQgUwrKilQApQSiIoQlFCIJRQiCUREBERAREQQQoDREfev3UwpUDBzZP40UFsyCBGmqsRNJ218bh5qL6TYnqpZhUGb5tYt5K9FHxhPylS5hmnqsH4Jkfqi2VAKfGD5S1sbDABnXa5UDDJaI2/u/IWyT081KfGNp+U6amDgkfNc1pQSrHMnorXNlQ3Cjsoiuuk/LfatuHRR/TA7rYDUhW1CvyUtw4U5VZlSFOjasBZQsoSERtiphTClSMVMKURCFKIoBERAREQEREEoiICIiAiIgIiICIiAiIgIiICIiAohEQSEREBERAREQEREEIpRBClEQQpREEJCIgSiIi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2000" y="381000"/>
            <a:ext cx="8153400" cy="584775"/>
          </a:xfrm>
          <a:prstGeom prst="rect">
            <a:avLst/>
          </a:prstGeom>
          <a:noFill/>
        </p:spPr>
        <p:txBody>
          <a:bodyPr wrap="square" rtlCol="0">
            <a:spAutoFit/>
          </a:bodyPr>
          <a:lstStyle/>
          <a:p>
            <a:r>
              <a:rPr lang="en-US" sz="3200" dirty="0" smtClean="0"/>
              <a:t>Who can use all 3 words/phrases in a sentence?</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229600" cy="2123658"/>
          </a:xfrm>
          <a:prstGeom prst="rect">
            <a:avLst/>
          </a:prstGeom>
          <a:noFill/>
        </p:spPr>
        <p:txBody>
          <a:bodyPr wrap="square" rtlCol="0">
            <a:spAutoFit/>
          </a:bodyPr>
          <a:lstStyle/>
          <a:p>
            <a:pPr algn="ctr"/>
            <a:r>
              <a:rPr lang="en-US" sz="4400" b="1" dirty="0" smtClean="0"/>
              <a:t>I can use </a:t>
            </a:r>
            <a:r>
              <a:rPr lang="en-US" sz="4400" b="1" dirty="0" smtClean="0"/>
              <a:t>words and pictures </a:t>
            </a:r>
            <a:r>
              <a:rPr lang="en-US" sz="4400" b="1" dirty="0" smtClean="0"/>
              <a:t>to </a:t>
            </a:r>
            <a:r>
              <a:rPr lang="en-US" sz="4400" b="1" dirty="0" smtClean="0"/>
              <a:t>find</a:t>
            </a:r>
            <a:r>
              <a:rPr lang="en-US" sz="4400" b="1" dirty="0" smtClean="0"/>
              <a:t> </a:t>
            </a:r>
            <a:r>
              <a:rPr lang="en-US" sz="4400" b="1" dirty="0" smtClean="0"/>
              <a:t>the meaning of a word.</a:t>
            </a:r>
            <a:endParaRPr lang="en-US" sz="4400" b="1" dirty="0"/>
          </a:p>
        </p:txBody>
      </p:sp>
      <p:sp>
        <p:nvSpPr>
          <p:cNvPr id="3" name="TextBox 2"/>
          <p:cNvSpPr txBox="1"/>
          <p:nvPr/>
        </p:nvSpPr>
        <p:spPr>
          <a:xfrm>
            <a:off x="6705600" y="5943600"/>
            <a:ext cx="1828800" cy="369332"/>
          </a:xfrm>
          <a:prstGeom prst="rect">
            <a:avLst/>
          </a:prstGeom>
          <a:noFill/>
        </p:spPr>
        <p:txBody>
          <a:bodyPr wrap="square" rtlCol="0">
            <a:spAutoFit/>
          </a:bodyPr>
          <a:lstStyle/>
          <a:p>
            <a:pPr algn="r"/>
            <a:r>
              <a:rPr lang="en-US" b="1" dirty="0" smtClean="0"/>
              <a:t>L.4.1.a</a:t>
            </a:r>
            <a:endParaRPr lang="en-US" b="1" dirty="0"/>
          </a:p>
        </p:txBody>
      </p:sp>
      <p:sp>
        <p:nvSpPr>
          <p:cNvPr id="4" name="TextBox 3"/>
          <p:cNvSpPr txBox="1"/>
          <p:nvPr/>
        </p:nvSpPr>
        <p:spPr>
          <a:xfrm>
            <a:off x="685800" y="609600"/>
            <a:ext cx="2590800" cy="646331"/>
          </a:xfrm>
          <a:prstGeom prst="rect">
            <a:avLst/>
          </a:prstGeom>
          <a:noFill/>
        </p:spPr>
        <p:txBody>
          <a:bodyPr wrap="square" rtlCol="0">
            <a:spAutoFit/>
          </a:bodyPr>
          <a:lstStyle/>
          <a:p>
            <a:r>
              <a:rPr lang="en-US" sz="3600" b="1" dirty="0" smtClean="0"/>
              <a:t>G: Goal</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229600" cy="2123658"/>
          </a:xfrm>
          <a:prstGeom prst="rect">
            <a:avLst/>
          </a:prstGeom>
          <a:noFill/>
        </p:spPr>
        <p:txBody>
          <a:bodyPr wrap="square" rtlCol="0">
            <a:spAutoFit/>
          </a:bodyPr>
          <a:lstStyle/>
          <a:p>
            <a:pPr algn="ctr"/>
            <a:r>
              <a:rPr lang="en-US" sz="4400" b="1" dirty="0" smtClean="0"/>
              <a:t>I can use </a:t>
            </a:r>
            <a:r>
              <a:rPr lang="en-US" sz="4400" b="1" dirty="0" smtClean="0"/>
              <a:t>words and pictures </a:t>
            </a:r>
            <a:r>
              <a:rPr lang="en-US" sz="4400" b="1" dirty="0" smtClean="0"/>
              <a:t>to </a:t>
            </a:r>
            <a:r>
              <a:rPr lang="en-US" sz="4400" b="1" dirty="0" smtClean="0"/>
              <a:t>find</a:t>
            </a:r>
            <a:r>
              <a:rPr lang="en-US" sz="4400" b="1" dirty="0" smtClean="0"/>
              <a:t> </a:t>
            </a:r>
            <a:r>
              <a:rPr lang="en-US" sz="4400" b="1" dirty="0" smtClean="0"/>
              <a:t>the meaning of a word.</a:t>
            </a:r>
            <a:endParaRPr lang="en-US" sz="4400" b="1" dirty="0"/>
          </a:p>
        </p:txBody>
      </p:sp>
      <p:sp>
        <p:nvSpPr>
          <p:cNvPr id="3" name="TextBox 2"/>
          <p:cNvSpPr txBox="1"/>
          <p:nvPr/>
        </p:nvSpPr>
        <p:spPr>
          <a:xfrm>
            <a:off x="6705600" y="5943600"/>
            <a:ext cx="1828800" cy="369332"/>
          </a:xfrm>
          <a:prstGeom prst="rect">
            <a:avLst/>
          </a:prstGeom>
          <a:noFill/>
        </p:spPr>
        <p:txBody>
          <a:bodyPr wrap="square" rtlCol="0">
            <a:spAutoFit/>
          </a:bodyPr>
          <a:lstStyle/>
          <a:p>
            <a:pPr algn="r"/>
            <a:r>
              <a:rPr lang="en-US" b="1" dirty="0" smtClean="0"/>
              <a:t>L.4.1.a</a:t>
            </a:r>
            <a:endParaRPr lang="en-US" b="1" dirty="0"/>
          </a:p>
        </p:txBody>
      </p:sp>
      <p:sp>
        <p:nvSpPr>
          <p:cNvPr id="4" name="TextBox 3"/>
          <p:cNvSpPr txBox="1"/>
          <p:nvPr/>
        </p:nvSpPr>
        <p:spPr>
          <a:xfrm>
            <a:off x="685800" y="609600"/>
            <a:ext cx="2590800" cy="646331"/>
          </a:xfrm>
          <a:prstGeom prst="rect">
            <a:avLst/>
          </a:prstGeom>
          <a:noFill/>
        </p:spPr>
        <p:txBody>
          <a:bodyPr wrap="square" rtlCol="0">
            <a:spAutoFit/>
          </a:bodyPr>
          <a:lstStyle/>
          <a:p>
            <a:r>
              <a:rPr lang="en-US" sz="3600" b="1" dirty="0" smtClean="0"/>
              <a:t>G: Goal</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2286000" cy="646331"/>
          </a:xfrm>
          <a:prstGeom prst="rect">
            <a:avLst/>
          </a:prstGeom>
          <a:noFill/>
        </p:spPr>
        <p:txBody>
          <a:bodyPr wrap="square" rtlCol="0">
            <a:spAutoFit/>
          </a:bodyPr>
          <a:lstStyle/>
          <a:p>
            <a:r>
              <a:rPr lang="en-US" sz="3600" b="1" dirty="0" smtClean="0"/>
              <a:t>A: APK</a:t>
            </a:r>
            <a:endParaRPr lang="en-US" sz="3600" b="1" dirty="0"/>
          </a:p>
        </p:txBody>
      </p:sp>
      <p:pic>
        <p:nvPicPr>
          <p:cNvPr id="24578" name="Picture 2" descr="http://api.ning.com/files/xetx715RMfH5svraqaIeaFWLZyRED-uoYYkZm3HyjNAmOT54LLN9tPsG-8LC1-YGU0WcsSU52iieFz8VqUyQjUsd0bcxU0f-/HeavyLoadsAlainDelorme10.jpg">
            <a:hlinkClick r:id="rId3"/>
          </p:cNvPr>
          <p:cNvPicPr>
            <a:picLocks noChangeAspect="1" noChangeArrowheads="1"/>
          </p:cNvPicPr>
          <p:nvPr/>
        </p:nvPicPr>
        <p:blipFill>
          <a:blip r:embed="rId4" cstate="print"/>
          <a:srcRect/>
          <a:stretch>
            <a:fillRect/>
          </a:stretch>
        </p:blipFill>
        <p:spPr bwMode="auto">
          <a:xfrm>
            <a:off x="838200" y="1219200"/>
            <a:ext cx="7554277" cy="5029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ritingunderpressure.files.wordpress.com/2011/01/talk.jpg"/>
          <p:cNvPicPr>
            <a:picLocks noChangeAspect="1" noChangeArrowheads="1"/>
          </p:cNvPicPr>
          <p:nvPr/>
        </p:nvPicPr>
        <p:blipFill>
          <a:blip r:embed="rId2" cstate="print"/>
          <a:srcRect/>
          <a:stretch>
            <a:fillRect/>
          </a:stretch>
        </p:blipFill>
        <p:spPr bwMode="auto">
          <a:xfrm>
            <a:off x="3048000" y="4495800"/>
            <a:ext cx="3173271" cy="1828800"/>
          </a:xfrm>
          <a:prstGeom prst="rect">
            <a:avLst/>
          </a:prstGeom>
          <a:noFill/>
        </p:spPr>
      </p:pic>
      <p:sp>
        <p:nvSpPr>
          <p:cNvPr id="3" name="TextBox 2"/>
          <p:cNvSpPr txBox="1"/>
          <p:nvPr/>
        </p:nvSpPr>
        <p:spPr>
          <a:xfrm>
            <a:off x="762000" y="685800"/>
            <a:ext cx="7315200" cy="3539430"/>
          </a:xfrm>
          <a:prstGeom prst="rect">
            <a:avLst/>
          </a:prstGeom>
          <a:noFill/>
        </p:spPr>
        <p:txBody>
          <a:bodyPr wrap="square" rtlCol="0">
            <a:spAutoFit/>
          </a:bodyPr>
          <a:lstStyle/>
          <a:p>
            <a:pPr algn="ctr"/>
            <a:r>
              <a:rPr lang="en-US" sz="2800" b="1" dirty="0" smtClean="0"/>
              <a:t>Turn and talk to your partner:</a:t>
            </a:r>
          </a:p>
          <a:p>
            <a:endParaRPr lang="en-US" sz="2800" dirty="0" smtClean="0"/>
          </a:p>
          <a:p>
            <a:pPr marL="342900" indent="-342900">
              <a:buAutoNum type="arabicPeriod"/>
            </a:pPr>
            <a:r>
              <a:rPr lang="en-US" sz="2800" dirty="0" smtClean="0"/>
              <a:t>Where do you think the man is going?</a:t>
            </a:r>
          </a:p>
          <a:p>
            <a:pPr marL="342900" indent="-342900">
              <a:buAutoNum type="arabicPeriod"/>
            </a:pPr>
            <a:endParaRPr lang="en-US" sz="2800" dirty="0" smtClean="0"/>
          </a:p>
          <a:p>
            <a:pPr marL="342900" indent="-342900">
              <a:buAutoNum type="arabicPeriod"/>
            </a:pPr>
            <a:r>
              <a:rPr lang="en-US" sz="2800" dirty="0" smtClean="0"/>
              <a:t>What job do you think this man has?</a:t>
            </a:r>
          </a:p>
          <a:p>
            <a:pPr marL="342900" indent="-342900">
              <a:buAutoNum type="arabicPeriod"/>
            </a:pPr>
            <a:endParaRPr lang="en-US" sz="2800" dirty="0" smtClean="0"/>
          </a:p>
          <a:p>
            <a:pPr marL="342900" indent="-342900"/>
            <a:endParaRPr lang="en-US" sz="2800" dirty="0" smtClean="0"/>
          </a:p>
          <a:p>
            <a:pPr marL="342900" indent="-342900"/>
            <a:r>
              <a:rPr lang="en-US" sz="2800" dirty="0" smtClean="0"/>
              <a:t>What </a:t>
            </a:r>
            <a:r>
              <a:rPr lang="en-US" sz="2800" b="1" dirty="0" smtClean="0"/>
              <a:t>clues</a:t>
            </a:r>
            <a:r>
              <a:rPr lang="en-US" sz="2800" dirty="0" smtClean="0"/>
              <a:t> did you use from the picture?</a:t>
            </a:r>
            <a:endParaRPr lang="en-US"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646331"/>
          </a:xfrm>
          <a:prstGeom prst="rect">
            <a:avLst/>
          </a:prstGeom>
          <a:noFill/>
        </p:spPr>
        <p:txBody>
          <a:bodyPr wrap="square" rtlCol="0">
            <a:spAutoFit/>
          </a:bodyPr>
          <a:lstStyle/>
          <a:p>
            <a:r>
              <a:rPr lang="en-US" sz="3600" b="1" dirty="0" smtClean="0"/>
              <a:t>N: New Information</a:t>
            </a:r>
            <a:endParaRPr lang="en-US" sz="3600" b="1" dirty="0"/>
          </a:p>
        </p:txBody>
      </p:sp>
      <p:sp>
        <p:nvSpPr>
          <p:cNvPr id="3" name="TextBox 2"/>
          <p:cNvSpPr txBox="1"/>
          <p:nvPr/>
        </p:nvSpPr>
        <p:spPr>
          <a:xfrm>
            <a:off x="838200" y="1524000"/>
            <a:ext cx="7391400" cy="4154984"/>
          </a:xfrm>
          <a:prstGeom prst="rect">
            <a:avLst/>
          </a:prstGeom>
          <a:noFill/>
        </p:spPr>
        <p:txBody>
          <a:bodyPr wrap="square" rtlCol="0">
            <a:spAutoFit/>
          </a:bodyPr>
          <a:lstStyle/>
          <a:p>
            <a:pPr algn="ctr"/>
            <a:r>
              <a:rPr lang="en-US" sz="2800" dirty="0" smtClean="0"/>
              <a:t>How do I figure out what a word means when I’m reading?</a:t>
            </a:r>
          </a:p>
          <a:p>
            <a:endParaRPr lang="en-US" sz="2800" dirty="0" smtClean="0"/>
          </a:p>
          <a:p>
            <a:r>
              <a:rPr lang="en-US" sz="2800" dirty="0" smtClean="0"/>
              <a:t>I can use my context clues!</a:t>
            </a:r>
          </a:p>
          <a:p>
            <a:pPr lvl="2">
              <a:buFont typeface="Wingdings" pitchFamily="2" charset="2"/>
              <a:buChar char="§"/>
            </a:pPr>
            <a:r>
              <a:rPr lang="en-US" sz="2800" dirty="0" smtClean="0"/>
              <a:t>the pictures on the page</a:t>
            </a:r>
          </a:p>
          <a:p>
            <a:pPr lvl="2">
              <a:buFont typeface="Wingdings" pitchFamily="2" charset="2"/>
              <a:buChar char="§"/>
            </a:pPr>
            <a:r>
              <a:rPr lang="en-US" sz="2800" dirty="0" smtClean="0"/>
              <a:t>t</a:t>
            </a:r>
            <a:r>
              <a:rPr lang="en-US" sz="2800" dirty="0" smtClean="0"/>
              <a:t>he words around it</a:t>
            </a:r>
          </a:p>
          <a:p>
            <a:pPr lvl="2">
              <a:buFont typeface="Wingdings" pitchFamily="2" charset="2"/>
              <a:buChar char="§"/>
            </a:pPr>
            <a:endParaRPr lang="en-US" sz="2800" dirty="0" smtClean="0"/>
          </a:p>
          <a:p>
            <a:pPr lvl="2"/>
            <a:endParaRPr lang="en-US" sz="2800" dirty="0" smtClean="0"/>
          </a:p>
          <a:p>
            <a:pPr lvl="2" algn="ctr"/>
            <a:r>
              <a:rPr lang="en-US" sz="4000" b="1" dirty="0" smtClean="0"/>
              <a:t>Let’s try some out!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133600"/>
            <a:ext cx="6858000" cy="1862048"/>
          </a:xfrm>
          <a:prstGeom prst="rect">
            <a:avLst/>
          </a:prstGeom>
          <a:noFill/>
        </p:spPr>
        <p:txBody>
          <a:bodyPr wrap="square" rtlCol="0">
            <a:spAutoFit/>
          </a:bodyPr>
          <a:lstStyle/>
          <a:p>
            <a:pPr algn="ctr"/>
            <a:r>
              <a:rPr lang="en-US" sz="11500" b="1" dirty="0" smtClean="0"/>
              <a:t>howl </a:t>
            </a:r>
            <a:endParaRPr lang="en-US" sz="115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04800"/>
            <a:ext cx="5486400" cy="1323439"/>
          </a:xfrm>
          <a:prstGeom prst="rect">
            <a:avLst/>
          </a:prstGeom>
          <a:noFill/>
        </p:spPr>
        <p:txBody>
          <a:bodyPr wrap="square" rtlCol="0">
            <a:spAutoFit/>
          </a:bodyPr>
          <a:lstStyle/>
          <a:p>
            <a:pPr algn="ctr"/>
            <a:r>
              <a:rPr lang="en-US" sz="8000" b="1" dirty="0" smtClean="0"/>
              <a:t>howl</a:t>
            </a:r>
            <a:endParaRPr lang="en-US" sz="8000" b="1" dirty="0"/>
          </a:p>
        </p:txBody>
      </p:sp>
      <p:pic>
        <p:nvPicPr>
          <p:cNvPr id="54274" name="Picture 2" descr="C:\Users\idavis\AppData\Local\Microsoft\Windows\Temporary Internet Files\Content.IE5\JL0WXRVO\photo.JPG"/>
          <p:cNvPicPr>
            <a:picLocks noChangeAspect="1" noChangeArrowheads="1"/>
          </p:cNvPicPr>
          <p:nvPr/>
        </p:nvPicPr>
        <p:blipFill>
          <a:blip r:embed="rId3" cstate="print"/>
          <a:srcRect/>
          <a:stretch>
            <a:fillRect/>
          </a:stretch>
        </p:blipFill>
        <p:spPr bwMode="auto">
          <a:xfrm>
            <a:off x="381000" y="1524000"/>
            <a:ext cx="6604000" cy="4953000"/>
          </a:xfrm>
          <a:prstGeom prst="rect">
            <a:avLst/>
          </a:prstGeom>
          <a:noFill/>
        </p:spPr>
      </p:pic>
      <p:pic>
        <p:nvPicPr>
          <p:cNvPr id="54275" name="Picture 3" descr="C:\Users\idavis\AppData\Local\Microsoft\Windows\Temporary Internet Files\Content.IE5\JL0WXRVO\photo (1).JPG"/>
          <p:cNvPicPr>
            <a:picLocks noChangeAspect="1" noChangeArrowheads="1"/>
          </p:cNvPicPr>
          <p:nvPr/>
        </p:nvPicPr>
        <p:blipFill>
          <a:blip r:embed="rId4" cstate="print"/>
          <a:srcRect/>
          <a:stretch>
            <a:fillRect/>
          </a:stretch>
        </p:blipFill>
        <p:spPr bwMode="auto">
          <a:xfrm>
            <a:off x="5638800" y="1600200"/>
            <a:ext cx="3276600" cy="24574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962400"/>
            <a:ext cx="8534400" cy="1938992"/>
          </a:xfrm>
          <a:prstGeom prst="rect">
            <a:avLst/>
          </a:prstGeom>
          <a:noFill/>
        </p:spPr>
        <p:txBody>
          <a:bodyPr wrap="square" rtlCol="0">
            <a:spAutoFit/>
          </a:bodyPr>
          <a:lstStyle/>
          <a:p>
            <a:pPr algn="ctr"/>
            <a:r>
              <a:rPr lang="en-US" sz="3200" dirty="0" smtClean="0"/>
              <a:t>Describe something </a:t>
            </a:r>
            <a:r>
              <a:rPr lang="en-US" sz="3200" dirty="0" smtClean="0"/>
              <a:t>that might </a:t>
            </a:r>
            <a:r>
              <a:rPr lang="en-US" sz="3200" dirty="0" smtClean="0">
                <a:solidFill>
                  <a:srgbClr val="FF0000"/>
                </a:solidFill>
              </a:rPr>
              <a:t>(howl)</a:t>
            </a:r>
            <a:r>
              <a:rPr lang="en-US" sz="3200" dirty="0" smtClean="0"/>
              <a:t>. </a:t>
            </a:r>
            <a:endParaRPr lang="en-US" sz="3200" dirty="0" smtClean="0"/>
          </a:p>
          <a:p>
            <a:endParaRPr lang="en-US" sz="4400" b="1" dirty="0" smtClean="0"/>
          </a:p>
          <a:p>
            <a:pPr algn="ctr"/>
            <a:r>
              <a:rPr lang="en-US" sz="4400" b="1" dirty="0" smtClean="0"/>
              <a:t>The ____ </a:t>
            </a:r>
            <a:r>
              <a:rPr lang="en-US" sz="4400" b="1" dirty="0" smtClean="0">
                <a:solidFill>
                  <a:srgbClr val="FF0000"/>
                </a:solidFill>
              </a:rPr>
              <a:t>(____)</a:t>
            </a:r>
            <a:r>
              <a:rPr lang="en-US" sz="4400" b="1" dirty="0" smtClean="0"/>
              <a:t> because ____</a:t>
            </a:r>
            <a:r>
              <a:rPr lang="en-US" sz="4400" b="1" dirty="0" smtClean="0"/>
              <a:t>.</a:t>
            </a:r>
            <a:endParaRPr lang="en-US" sz="4400" b="1" dirty="0"/>
          </a:p>
        </p:txBody>
      </p:sp>
      <p:sp>
        <p:nvSpPr>
          <p:cNvPr id="3" name="TextBox 2"/>
          <p:cNvSpPr txBox="1"/>
          <p:nvPr/>
        </p:nvSpPr>
        <p:spPr>
          <a:xfrm>
            <a:off x="685800" y="609600"/>
            <a:ext cx="7543800" cy="3600986"/>
          </a:xfrm>
          <a:prstGeom prst="rect">
            <a:avLst/>
          </a:prstGeom>
          <a:noFill/>
        </p:spPr>
        <p:txBody>
          <a:bodyPr wrap="square" rtlCol="0">
            <a:spAutoFit/>
          </a:bodyPr>
          <a:lstStyle/>
          <a:p>
            <a:pPr algn="ctr"/>
            <a:r>
              <a:rPr lang="en-US" sz="3200" b="1" dirty="0" smtClean="0"/>
              <a:t>What clues do we have to figure out the meaning of the word “howl”?</a:t>
            </a:r>
          </a:p>
          <a:p>
            <a:r>
              <a:rPr lang="en-US" sz="3200" b="1" dirty="0" smtClean="0"/>
              <a:t>	</a:t>
            </a:r>
            <a:r>
              <a:rPr lang="en-US" sz="3200" b="1" dirty="0" smtClean="0"/>
              <a:t>1.</a:t>
            </a:r>
          </a:p>
          <a:p>
            <a:r>
              <a:rPr lang="en-US" sz="3200" b="1" dirty="0" smtClean="0"/>
              <a:t>	</a:t>
            </a:r>
            <a:r>
              <a:rPr lang="en-US" sz="3200" b="1" dirty="0" smtClean="0"/>
              <a:t>2.</a:t>
            </a:r>
          </a:p>
          <a:p>
            <a:r>
              <a:rPr lang="en-US" sz="3200" b="1" dirty="0" smtClean="0"/>
              <a:t>	</a:t>
            </a:r>
            <a:r>
              <a:rPr lang="en-US" sz="3200" b="1" dirty="0" smtClean="0"/>
              <a:t>3.</a:t>
            </a:r>
          </a:p>
          <a:p>
            <a:endParaRPr lang="en-US" b="1" dirty="0" smtClean="0"/>
          </a:p>
          <a:p>
            <a:pPr algn="ctr"/>
            <a:r>
              <a:rPr lang="en-US" b="1" dirty="0" smtClean="0">
                <a:solidFill>
                  <a:schemeClr val="accent1">
                    <a:lumMod val="75000"/>
                  </a:schemeClr>
                </a:solidFill>
              </a:rPr>
              <a:t>The word </a:t>
            </a:r>
            <a:r>
              <a:rPr lang="en-US" b="1" dirty="0" smtClean="0">
                <a:solidFill>
                  <a:schemeClr val="accent1">
                    <a:lumMod val="75000"/>
                  </a:schemeClr>
                </a:solidFill>
              </a:rPr>
              <a:t>howl </a:t>
            </a:r>
            <a:r>
              <a:rPr lang="en-US" b="1" dirty="0" smtClean="0">
                <a:solidFill>
                  <a:schemeClr val="accent1">
                    <a:lumMod val="75000"/>
                  </a:schemeClr>
                </a:solidFill>
              </a:rPr>
              <a:t>means </a:t>
            </a:r>
            <a:r>
              <a:rPr lang="en-US" b="1" dirty="0" smtClean="0">
                <a:solidFill>
                  <a:schemeClr val="accent1">
                    <a:lumMod val="75000"/>
                  </a:schemeClr>
                </a:solidFill>
              </a:rPr>
              <a:t>“to make a loud sound like a wolf or dog”.</a:t>
            </a:r>
            <a:endParaRPr lang="en-US" b="1" dirty="0" smtClean="0">
              <a:solidFill>
                <a:schemeClr val="accent1">
                  <a:lumMod val="75000"/>
                </a:schemeClr>
              </a:solidFill>
            </a:endParaRPr>
          </a:p>
          <a:p>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133600"/>
            <a:ext cx="6858000" cy="1862048"/>
          </a:xfrm>
          <a:prstGeom prst="rect">
            <a:avLst/>
          </a:prstGeom>
          <a:noFill/>
        </p:spPr>
        <p:txBody>
          <a:bodyPr wrap="square" rtlCol="0">
            <a:spAutoFit/>
          </a:bodyPr>
          <a:lstStyle/>
          <a:p>
            <a:pPr algn="ctr"/>
            <a:r>
              <a:rPr lang="en-US" sz="11500" b="1" dirty="0" smtClean="0"/>
              <a:t>clumsy </a:t>
            </a:r>
            <a:endParaRPr lang="en-US" sz="115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547</TotalTime>
  <Words>584</Words>
  <Application>Microsoft Office PowerPoint</Application>
  <PresentationFormat>On-screen Show (4:3)</PresentationFormat>
  <Paragraphs>118</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ST User</cp:lastModifiedBy>
  <cp:revision>78</cp:revision>
  <dcterms:created xsi:type="dcterms:W3CDTF">2013-09-20T22:58:17Z</dcterms:created>
  <dcterms:modified xsi:type="dcterms:W3CDTF">2014-01-23T20:41:48Z</dcterms:modified>
</cp:coreProperties>
</file>