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3" r:id="rId3"/>
    <p:sldId id="269" r:id="rId4"/>
    <p:sldId id="270" r:id="rId5"/>
    <p:sldId id="261" r:id="rId6"/>
    <p:sldId id="257" r:id="rId7"/>
    <p:sldId id="265" r:id="rId8"/>
    <p:sldId id="262" r:id="rId9"/>
    <p:sldId id="258" r:id="rId10"/>
    <p:sldId id="266" r:id="rId11"/>
    <p:sldId id="263" r:id="rId12"/>
    <p:sldId id="259" r:id="rId13"/>
    <p:sldId id="264" r:id="rId14"/>
    <p:sldId id="267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BDFF"/>
    <a:srgbClr val="9393FF"/>
    <a:srgbClr val="6666FF"/>
    <a:srgbClr val="FFFF99"/>
    <a:srgbClr val="666699"/>
    <a:srgbClr val="6187FF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89066" autoAdjust="0"/>
  </p:normalViewPr>
  <p:slideViewPr>
    <p:cSldViewPr>
      <p:cViewPr>
        <p:scale>
          <a:sx n="60" d="100"/>
          <a:sy n="60" d="100"/>
        </p:scale>
        <p:origin x="-78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8CC9D-F6B7-48BE-B1DA-100FB9EB1279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B143C-9345-44A6-8FE6-79E4B0248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</a:t>
            </a:r>
          </a:p>
          <a:p>
            <a:r>
              <a:rPr lang="en-US" dirty="0" smtClean="0"/>
              <a:t>Students</a:t>
            </a:r>
            <a:r>
              <a:rPr lang="en-US" baseline="0" dirty="0" smtClean="0"/>
              <a:t> need to engage with the goal-  read it, repeat it, write it,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Engage the students with the 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</a:t>
            </a:r>
            <a:r>
              <a:rPr lang="en-US" baseline="0" dirty="0" smtClean="0"/>
              <a:t> all three words and see if you can use them in one sentence.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Application-</a:t>
            </a:r>
          </a:p>
          <a:p>
            <a:r>
              <a:rPr lang="en-US" dirty="0" smtClean="0"/>
              <a:t>Students</a:t>
            </a:r>
            <a:r>
              <a:rPr lang="en-US" baseline="0" dirty="0" smtClean="0"/>
              <a:t> need an opportunity to use the words they just learned from the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</a:t>
            </a:r>
          </a:p>
          <a:p>
            <a:r>
              <a:rPr lang="en-US" dirty="0" smtClean="0"/>
              <a:t>Revisit the Goal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</a:t>
            </a:r>
            <a:r>
              <a:rPr lang="en-US" baseline="0" dirty="0" smtClean="0"/>
              <a:t> Prior Knowledge- (APK)</a:t>
            </a:r>
          </a:p>
          <a:p>
            <a:r>
              <a:rPr lang="en-US" baseline="0" dirty="0" smtClean="0"/>
              <a:t>Turn and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Information-</a:t>
            </a:r>
          </a:p>
          <a:p>
            <a:r>
              <a:rPr lang="en-US" dirty="0" smtClean="0"/>
              <a:t>Read the book- provide a brief explanation of any words that may be new</a:t>
            </a:r>
            <a:r>
              <a:rPr lang="en-US" baseline="0" dirty="0" smtClean="0"/>
              <a:t> or unfamiliar to the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Engage the students with the word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Engage the students with the word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DBDFF"/>
            </a:gs>
            <a:gs pos="70000">
              <a:schemeClr val="bg1">
                <a:lumMod val="95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A22E2-4DF6-4645-AD84-CC1106ECDDE0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BeAXRCMixGT04M&amp;tbnid=6I4X9yQu8E0qGM:&amp;ved=0CAUQjRw&amp;url=http://www.difplumbing.com/services-drain-cleaning.html&amp;ei=oCZUUo3oD4jM2QXRx4GgDg&amp;bvm=bv.53537100,d.b2I&amp;psig=AFQjCNGZd_0sZ0UxoYa26kyERL9MMzzpWg&amp;ust=1381332985709375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www.google.com/url?sa=i&amp;rct=j&amp;q=&amp;esrc=s&amp;frm=1&amp;source=images&amp;cd=&amp;cad=rja&amp;docid=v3QHyvqsFeFW8M&amp;tbnid=9sEWM5wxlDzp_M:&amp;ved=&amp;url=http://mumbai.adeex.in/photos-of-ads/specialist-in-all-ceiling-leakage-problem-id-774353&amp;ei=FCZUUsmXGMm52wXP24CoCw&amp;psig=AFQjCNFLzBRAwQtz3IaXH_Ie9-FI3bbXDQ&amp;ust=1381332883479605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cuqKXbos2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://www.youtube.com/watch?v=nbrNOVnIAmY" TargetMode="Externa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www.google.com/url?sa=i&amp;rct=j&amp;q=&amp;esrc=s&amp;frm=1&amp;source=images&amp;cd=&amp;cad=rja&amp;docid=0_OaH4Wh5VMoHM&amp;tbnid=QZxsvRxsx7r39M:&amp;ved=0CAUQjRw&amp;url=http://travelandtell.wordpress.com/2011/02/18/volunteer-to-travel-the-world-by-sailboat/&amp;ei=aCBUUtDAKqXZ2QXV4oCYCg&amp;bvm=bv.53537100,d.b2I&amp;psig=AFQjCNFlaxmfqDETW8x8Dt7vb1ggIZsgiQ&amp;ust=1381331426346478" TargetMode="External"/><Relationship Id="rId7" Type="http://schemas.openxmlformats.org/officeDocument/2006/relationships/hyperlink" Target="http://www.google.com/url?sa=i&amp;rct=j&amp;q=&amp;esrc=s&amp;frm=1&amp;source=images&amp;cd=&amp;cad=rja&amp;docid=V_lAv-NWVeig-M&amp;tbnid=_-O3Pax8t6VSBM:&amp;ved=0CAUQjRw&amp;url=http://www.farinfraredpainrelief.com/tag/ice-skating/&amp;ei=xShUUoCRG8ep2gWg5oGwDA&amp;bvm=bv.53537100,d.b2I&amp;psig=AFQjCNEqyokCwTOOt3YjP_FYOGFlCZzKoQ&amp;ust=138133355840920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hyperlink" Target="http://www.google.com/url?sa=i&amp;rct=j&amp;q=&amp;esrc=s&amp;frm=1&amp;source=images&amp;cd=&amp;cad=rja&amp;docid=G80m9flAYLulwM&amp;tbnid=tkU0anmY30Yl8M:&amp;ved=0CAUQjRw&amp;url=http://www.sipadan.org/fish-group-sipadan.php&amp;ei=CihUUonFN4Te2QWzlICYDg&amp;bvm=bv.53537100,d.b2I&amp;psig=AFQjCNEQ4PsAMvLhR11azRiNKCKEZYcjrw&amp;ust=1381333376723008" TargetMode="External"/><Relationship Id="rId10" Type="http://schemas.openxmlformats.org/officeDocument/2006/relationships/image" Target="../media/image8.jpeg"/><Relationship Id="rId4" Type="http://schemas.openxmlformats.org/officeDocument/2006/relationships/image" Target="../media/image5.jpeg"/><Relationship Id="rId9" Type="http://schemas.openxmlformats.org/officeDocument/2006/relationships/hyperlink" Target="http://www.google.com/url?sa=i&amp;rct=j&amp;q=&amp;esrc=s&amp;frm=1&amp;source=images&amp;cd=&amp;cad=rja&amp;docid=paMip014EZTa6M&amp;tbnid=L0W3FEmMyzYb6M:&amp;ved=0CAUQjRw&amp;url=http://www.as.uky.edu/wuky-uk-army-rotc-host-inaugural-kentucky-national-guard-bluegrass-mud-run&amp;ei=JilUUuRowfbaBe2EgfAK&amp;bvm=bv.53537100,d.b2I&amp;psig=AFQjCNGMne3Uu1cI0uXdYchNusOlrRbVGw&amp;ust=1381333628242412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www.google.com/url?sa=i&amp;rct=j&amp;q=&amp;esrc=s&amp;frm=1&amp;source=images&amp;cd=&amp;cad=rja&amp;docid=kcNDCqE0Ag9w8M&amp;tbnid=95IeLfQtyR3VjM:&amp;ved=0CAUQjRw&amp;url=http://www.bombayharbor.com/Product/27392/Fancy_Agate_Tumbled_Stones.html&amp;ei=OyRUUrf3GeTB2wW9-ID4Cg&amp;bvm=bv.53537100,d.b2I&amp;psig=AFQjCNEZT6d7bFfOIy0PKfN5q1f3wAzkiw&amp;ust=1381332403290559" TargetMode="External"/><Relationship Id="rId7" Type="http://schemas.openxmlformats.org/officeDocument/2006/relationships/hyperlink" Target="http://www.google.com/url?sa=i&amp;rct=j&amp;q=&amp;esrc=s&amp;frm=1&amp;source=images&amp;cd=&amp;cad=rja&amp;docid=JbssvQNkYgxpbM&amp;tbnid=fVgddD4RrvLxzM:&amp;ved=0CAUQjRw&amp;url=http://www.bethblog.com/category/bright-shiny-things/&amp;ei=7CNUUtusCcbE2gWQioHQDw&amp;bvm=bv.53537100,d.b2I&amp;psig=AFQjCNFwiI0rK3x1KkctrYbam90Ue4piQw&amp;ust=138133232946164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hyperlink" Target="http://www.google.com/url?sa=i&amp;rct=j&amp;q=&amp;esrc=s&amp;frm=1&amp;source=images&amp;cd=&amp;cad=rja&amp;docid=Gk4jR0-bS0w83M&amp;tbnid=PL-vSp6Iy8fHuM:&amp;ved=0CAUQjRw&amp;url=http://www.munknee.com/gold-expected-to-peak-in-june-2013-heres-why/&amp;ei=bCRUUozLMIeS2QXP4IGQDA&amp;bvm=bv.53537100,d.b2I&amp;psig=AFQjCNGLa_uiuWfsmS5NqkSygvhXyw2V-Q&amp;ust=1381332437648365" TargetMode="External"/><Relationship Id="rId10" Type="http://schemas.openxmlformats.org/officeDocument/2006/relationships/image" Target="../media/image12.jpeg"/><Relationship Id="rId4" Type="http://schemas.openxmlformats.org/officeDocument/2006/relationships/image" Target="../media/image9.jpeg"/><Relationship Id="rId9" Type="http://schemas.openxmlformats.org/officeDocument/2006/relationships/hyperlink" Target="http://www.google.com/url?sa=i&amp;rct=j&amp;q=&amp;esrc=s&amp;frm=1&amp;source=images&amp;cd=&amp;cad=rja&amp;docid=KHMTtjCgEIga7M&amp;tbnid=3CD_sc_rQ2iuEM:&amp;ved=0CAUQjRw&amp;url=http://reviewingnaturalbeauty.wordpress.com/2013/02/24/can-part-of-my-fairy-tale-come-true/&amp;ei=hSdUUtubAsmk2gXoy4GACw&amp;bvm=bv.53537100,d.b2I&amp;psig=AFQjCNGpTGU8a8zj_nMUjCvEguIvHiqWWA&amp;ust=138133312986238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24400" y="20574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</a:t>
            </a:r>
            <a:r>
              <a:rPr lang="en-US" sz="3600" b="1" baseline="30000" dirty="0" smtClean="0"/>
              <a:t>st</a:t>
            </a:r>
            <a:r>
              <a:rPr lang="en-US" sz="3600" b="1" dirty="0" smtClean="0"/>
              <a:t> Grade Text Talk</a:t>
            </a:r>
          </a:p>
          <a:p>
            <a:r>
              <a:rPr lang="en-US" sz="2800" b="1" dirty="0" smtClean="0"/>
              <a:t>Unit 2</a:t>
            </a:r>
            <a:endParaRPr lang="en-US" sz="2800" b="1" dirty="0"/>
          </a:p>
        </p:txBody>
      </p:sp>
      <p:pic>
        <p:nvPicPr>
          <p:cNvPr id="5" name="Picture 2" descr="http://images.betterworldbooks.com/006/What-s-It-Like-to-Be-a-Fish-97800644515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828800"/>
            <a:ext cx="3657600" cy="2980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74320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Name some things that are </a:t>
            </a:r>
            <a:r>
              <a:rPr lang="en-US" sz="5400" b="1" dirty="0" smtClean="0"/>
              <a:t>sleek</a:t>
            </a:r>
            <a:r>
              <a:rPr lang="en-US" sz="2800" b="1" dirty="0" smtClean="0"/>
              <a:t> in our </a:t>
            </a:r>
            <a:r>
              <a:rPr lang="en-US" sz="2800" b="1" dirty="0" smtClean="0"/>
              <a:t>classroom.</a:t>
            </a:r>
            <a:endParaRPr lang="en-US" sz="5400" b="1" dirty="0"/>
          </a:p>
        </p:txBody>
      </p:sp>
      <p:sp>
        <p:nvSpPr>
          <p:cNvPr id="21508" name="AutoShape 4" descr="data:image/jpeg;base64,/9j/4AAQSkZJRgABAQAAAQABAAD/2wCEAAkGBhQSEBUUExQSFRUUFBAQFBUSEBQUEBQUFBAVFBQUFBQXHCYeFxkkGRQUHy8gIycpLCwsFR4xNTAqNSYrLCkBCQoKDgwOGg8PFywgHBwpKSkpKSkpKSwpKSkpLCkpLCwpKSkpKSksKSksLCksKSkpKSwpLCkpLCkpKSwpKSwsLP/AABEIAMEBBQMBIgACEQEDEQH/xAAcAAABBQEBAQAAAAAAAAAAAAADAAECBAUGBwj/xABCEAABAwIDBQQHBAkCBwAAAAABAAIDBBEFITESQVFhcROBkaEGIjJSscHRBxRy4RVCQ2KCkqKy8BbxFyMzNGNz4v/EABkBAAMBAQEAAAAAAAAAAAAAAAECAwAEBf/EACERAAMBAAIDAAMBAQAAAAAAAAABAhEDIRIxQQQTUWEU/9oADAMBAAIRAxEAPwAAbdXIoQBc6INM0XzViOznWN/HLwXoNnEkCNOXn1c+iNDhLz7QIC0qTDhewdmLZBakcwBLSL+am+R/B1C+kMGw9oFviFtDZYdFUiBBvYdynG9zjciwG8rnb0ulhZZGb5KwxiGCoTVoYl9jdItg2ViGx1WX9/uBdWYahDDF00rbWVDE6cticcjYG1+id2JgGw15KtjlaOyNzbLO+/kjKegprDz5zrlIpPdnkmXonDg4KmChqbVjEwtLC475+KoQx3K6H0fp7E36jqpXWIpE6zeoMOBAJWrtABAp9LIjY1xN6daWE+0Uw6ygBZIuQCT21VrJdkX1PBFcVVqDdFAZnxVZcSCLb08tOHgI8jRbQBQhab7rKmiYZFZQi2Q7uKxZKY30suzfCCb2us/EWjp3Kk2xKhHLmm438EFwVqqmzOeSpuK6E2c7SGUko9c1KRybQYQcUlEpLAM4OV+nJJFhfmqBjtqtHCgdoW6pK9FZ9mjPV2GywWO87+t0ehMbTtOk11vf5KmGOL3bwbjTwQA1ctvOkdELe2dQ/GIAPaJ6MPzsgv8ASCO1gH+Q+a5xPZSLeJvn0kysI/F35KjW+kbLgPa9l9HD1mHllmD3Km0ppGBzbOFwdyyZnKZ0VLVRvjBY5ruOy4EjqNQpjEBYgHTJee1tC6F200kt3OGreRt8U0WKP3m/XXxTKl9EcP4dzNiFhdntc8wsyve9zLuuSTx07ljU+Ld3XP4LUbWF19kgjuP+ytLXwhSf1GbscFYionOBtuFzfgr8EJBzA5ncrH6WbsFpAFwRlbgqO38EUr6c+VNiG4p2lVJl6ifZ4uLhdZhlPsv5WuOK5bC5rO0vfLpzXUU8lgD/ALhc/KX4zeY9TDlSjqFcbIuU6CRcUPtM0pZMlV7VExd2roEjc0zJUi+6xgL2XKIIL6qbRYIUkiICMjrLmcWrCSQNy06+qNjY6LCqb81aEStlB7UPZViRh4ILNV0pnO0MFFxRWgIciIAaSmSAkjoMKnaA9VqYZRO9rZNvJZLAWG+XxWxRYy5oG9qle50VnN7NeJluayK6K0h4e0O/NatNUtcbjfmqeKAGxHMH5fNctI6ZZQsnCYp2tSFSYCQTWUgiYlsgjMXByIOhWFiWEGO7mXLN43t+o5reCkHIYE5BrkVkljcXB5arRxTBrXfGMtS0bubfoshpQ9BNOPGJNnZJ2hz18dVL72Drl1+qzmlTunm3PonXHNF//MtFJqoMfbMfFHZUHfY+RV1zr6iFfjv4y/T1BY64Wg3Fs8hrryWM2dp5dfqjxPtnkfMKmzXok1U+zraStyFt3HVacFeFx+HV/rWO/K5WuBle/mo1BWaNiauGiZky54VmatUtRtOsEvjgfLTebKoioF73VIuzA4+SnLALJcG0uipB3oVROAFn1MwboqklcSUykDoDiNYd2nNAw2YudYlNiFSy2ufLis2nns66up1EG+zeqyGArEnq9rcE89S52t7KqU0zgKrR9tMXKN0lQmEskobSSxikXXVlmgvu3Ks1hV6nYeCSiiLFLNbcj1laAwl2XAbyeSysRxARj946D5lc9UYk5xuSSua6RaEzp2Yiw8fC/wAEZtZH73iCFx7a5HZiPNR06DsGSNOjmnvCN2a5BuIo8eJW5dDb4I6Y6fZS2Vgx4wfePjf4qwzGDxHeB8kQ6bLVl4pgu1d8eupbudzHAqTMW47PwVyHEW/4Qtmm05ZuSkCuhxDDmTes0gP6ZO5H6rn5GFpsRYjcUrnApjhSCGHKV1hid1Jj7aZIYKV1gl6GrtqAfI/RaEWJA77cjl56LB7VWRSSlu12cmzrcRutbjeyb9jXsR8M16NGoluVbwatax3rE8uHeuUOIkH1Tblu8FYbiO5wI8vIqq5pax9Ea/Gue57O5nrmnNrh3Ky2e7Neq4mKqBGR7tCrwqHssbkJ/BP0yLpp9o25KoLGqavM2Un14I5qm8cSnmc9k6rSIN1NrUqa189EZ2yqNiJEb80F6m4oRcijMYuTbSYlJoRFJhJGZEdwSS6HCFTGdw8FVEzhkcr8V0NNCHNSmwoHUKCtLpl/A5Cpw3tHFxe4aDQECwQHejh3SeLPzW9W0Ww4cCgufnkp8qnNX0px7uMxT6Nv99ve0hR/07Lucw97vot7tFNrlDC+HOHAZhuaej/qo/oqcfqHuc36rqA5SC2Gw5Q0Uw/Zv7hf4KJZKNWSfyO+i7FjFWqcTY3T1jy07yjhjlDUvGocOoIUf0m7ituoxB78ibDgMh38VW2UuhwzhjDxo4+KhLib3G5c42yFyVomBvAeAUTRs90eC2sOFBuJPG+/UBFbi53gIxoWcPMoE2HA+ybdcwtrNgZmLjePNaVG3aF3NdY2IAsDbjc6BZWEYd6+1KAWt0G5x58h5+K0Zq+SeUxQ5b3vPstHE/IKPJytdI6OLj3tm3TYxBTkWiBkOTRcySE7gL/EKzsVdTJeSTsIgcw115OlxkD1OXAqOF0sNI3bDdqS2ckmbzxt7o6eaPBTy1LtqRxii1DQB2rx3+y3mc/iuVtv2dKxeglZilNRtLmiPb3u2QZCbalxzuuIxn07kndZzWmO/skZ9QdxXoNc6nhYQI4zYfrtDr9dq9+9ea49RMlf2kIazc9oADL7nNA04Hu4p128F/0IyoAsWm7Xeyd/Np5haEOIOAte44HMfksGiw4g+u8ttmNmIOBPE+uFoCED9oP4o5B/aHLshtHLyY3/AIbLaoHl5hEHj0WO1ltJYj/FI3+5gRY5XD3T+GSM+QdddM89L32clcEv10arSiBypxVR/WafC/mFbZOwi17HnkrrmlnO+GkOSoEqTh/m5MrIiRsjRNRqDDjI6wyG8rpDhjWMFhchTu0uh5hsyKWNxCS14aUWub3KSg6KKTOiGyjOrslnTuO3YG6uUsQ3hBodMoYjVXBy0WS0rq6vD2HPNZNZTRZ2yPVI15ehk/H2ZgcptKE9ttM0KSoIGTCTzsAlcUvhRXL+l9pQJsVY3T1jyPq+P0WVM6R+unAEAKApzy8UPG/iN5z/AEsT175NTlwGQ/NCaE7ac8lMQHkt+q38N+2P6RAUgpCDn5Ijaa+/yR/Tf8N+6P6AKStGk5oseHg7z5fRH9NG/dJmlSp6cyO2Wi58gOJ5LRdh7P3vH8lzr/Sxsb3NjbkCRcnNxHyU+VVC0rxVPI8OtZ6MvkAawhrdHPPtW37Ld58FtUWEQ07QxgAAzO9zj7zjvK82b6fz2tcActVb/wBfFrQWjaedS7QD6rgc19O7V6R6Q3DWkhxBy02rW6gfVCxWuETCdOa82/4iVF8yLcPzXV4H6bse0Fzg3kTZDGjdMq0eAz1j9uQuihve5HrOH7jTr1OXVdXS0tLTM2Y2AcXOsZHdXH4DLkqz/SiBw9oX6rBxn0hZsuzGiKRqplXH5Y3yDs2gHM+oAAR0G/ms4QHgfBZuDVLn1QN9z+4bJ/JdOQvR/H4fOdbPP/I5/CsSMv7qfdPgl9xPurUARI4yTYLp/wCaf6c3/TX8Mb9GH3fMI9Ph0oPq3H8QW9HQ3OZV2noGjee5L+qF9Zv3W/iKdHhlR+0c23DaJ+RCI6heNQ3Ln/8AK6Ono3WG9XhQX1AKVV4jPa9mdhNNlll3LTfHYKzDTBqmWXU3WsZTiMmQBJXnUgSR8gYcpsgOOhKVPVZ8giVVhnZY1RVZ5FVS0k3hvTzZclz1VN65zv3JxXnS6o1LySniMFqtHPinaLquCrNNJYqr6EQGSJDIWlUwi11RLM0U9A0QATgKfZp7IgGa1WqZo71XCLE5BhQZ0Wan2lhZWYqQObe5BQTFuSamNhXK81xim7Ooe395xHR2Y8iF6Y+POy57049HXdi2pAyBEb7agH2HHvuO8KX5C2dKcLyjiA5MCmumvmvPw79DOdknhchgqbEApllkhGYKMypc5wzN9OqA3RSa8tII3G6A+nVegeHkvkkcDZo7MficbnwA81076ck2AOuWSv8AorSMOHxPjaGlxkc/U+vtm5ueVlr0tPs6kdF3cNeMnBzLyowGYI7UkBaVHRtaDaxIF1ddHtuyGihS0xaTcam2ao7bXZNSkCpaLadmNf8ALroKbCGixIzCDQQ2K1muUaplZlDCIJbCfaUlMcE4Jg1FITELGI2Tprp1jHH1NASsapwcgrtHALNqyArTbRKoRxboC12h8FZdRhzb3sVq1UrQsyeXgrqmyOJFdlEb8VKWnsbb0oakhFknvqm70HRJjPVsQhmEXSFSfBQ7S6yTMyUltFH7vwUL5rWo4bgG2izfiZLTPfROA08FKmpTfRazy4mwCt09MAQT4bkj5OhvAqMpi1tzbuVCQm9wFtVMDje3SyznYY/UfFCX/Q0hYXRdq6xv1XVVGBRywPhcPVkYWHlcZEcwbHuWJh8b25W7109GDbPgpcr0pxro+Z8Uw90Ez4nizo3uY7qDa45b+9VCvSftnwPYmjqWjKUdm/8AGwZHvZb+RebLlaw6UyTUZqExFakY6DtTFJpTrIJ659kNdt0ssR/ZvDh0eLHzb5rsqjDwRkvLfseq9msezc+J3i1zXDyuvYCqwyNrsyIadzSiOjucxmtB0d0KKAjVU0TCUUeSMAiMameUoSIU7qLVIlYwrpimumLljDEpJrpLGMV0yz6lwVMSvvqrUcV81bMJ7pXfSByz67DzqDlwW0SQgTOBTKmhXKZzbqcjUIW0uiliBB0WDPFYq81pGlhAORYHKuFJqfBdLbrFXqGW2QzWaxalLTZbQ8lOvQ8+zSDLkG6UshuAM+ilA24R48NLje9ui59wthdo6XaGfmrAwlpO/uVulj2QArDSpOimGdBhAab3JV21gjPcqkr0NbDmHNfaJhonoJha7mDtm9Y8z/TtDvXz+vpySMOBB0IIPQ5FfNNfT9nK9nuPez+Vxb8ktDSQaitQWlFa5TKIO1EshsKJdKOdR9mcuziUf7zZW+MTvovbGBeB+hc+ziFMf/NG3+Z2z819BsaqwStdjNaptCkAmcnEE4oRKk5yC9ywCTprKIqEB7UwCJiztqLnoJKjtLGDNenQmhJYBz88AOY1TwNsM1Jk3FRe+6oIDdLuVCqu3oUeZljcKdgRmnXQr7Md05AzVWWQHqtPEYctFmGnV5z2RrRnw5XyPRSpqUuV7D6XayW3T0GzuS1yZ0GY0w20JC1qCjJH+WU5aUl4WtRQbKjV9FZgejoNkWKvxRWUWlP2ig3pYLdIPQDIm7RAxYdIgPKgZEMyImDAr5sx+YOq53DQzTEdDI4r6AxnFhT08kp/UY5w5u0aO9xAXzjI65J45pWFDhyI0oQRY2pB0WIyiKDAppSiNv0JozJiFM0D9tG88msdtuPg0r6IAXmX2MYMAyapcBcuEDDvAaA59upLB/CvTC9UklT7JWQ3FSLkKQphSL3Ku+YKE0qpufdMAtdtdTDlVjCsBYAzypRRpCNFAsgERyToT3JLGMh8YVeWwQnVJsgNqLuVkiTYB9QS618lehfdS+6NdnYJjS2OSLaYEmggow5WBhjB+qDz3qVOrrCptsokipBhrW6ZI7YkcFS2Uuhwq/dxe6tMamIUS5AJNzkIyJnPQ1jE+0S21EMTHJYw5eo7SiUCtq2xRukfk1jXOPQC6wDgftYx/JlM08JZLf0NPm7wXmJV7GMRdPM+V/tPcXHlfQDkBYdyopGOOEaMITQjsSsdBmKbUNq3fQ/CvvFbDGRdpeHP/Az13eTSO9KMe2+h2F/d6GCO1jsB7/xyeu7w2rdy1yVF0qFJMrIiEfKq8syDJOqz5kQEpH3UWtUdpHhjuiANBErAYosUroBGumJTufZVpJFjCeE6EZEkQHHtqr6ILyb3CpxPsrcUoHVd3jhybpsUc5tmr8Ul1iw1IVuOoXPUllRrXT9qqTapCdV52SeI/kajZ0eOoWC+cqcFQVnAPI3TIouKpxTqwHJcH0YojMkggTTIGJPmQ2G6AXosBWMWmwkrgPtaxjs4mU7TnJ/zH29xp9UHq65/gXoRrAxpc42DQXEncALkr599KsbNVVSTHRzvVHusGTB4Ad90rYyMYpJFIJAk2hGaEJqM1KUQRq9L+yHC85qg7gIGdTZ7/IMHeV5q1e4ehNF2FBC3Qub2zusnrD+nZHcjK7Bb6OgfKq8k6FNMqr5VUkFfMmbmq+2pNkRFL0cauR2AWWydT+8rBNPtEg9ZgnUmzrYbS/I5A7QXQXT5Ku6VE2lt8qSzzMksDTjmojUkl6BxFqLcrsaSSlRWQ+8KG9JJTGJDRSg+aSSxi9ArsaSSkyshQqsySSUIAo0SSSBkUvSj/saj/wBMv9pXgkupSSSUOgZSCSSRjIK1EakkgUQUL6Apf+kz8Ef9gTpJoJ8gGVV3JJKpNkQphJJEUcKYSSWMSTtSSWMO5BekksYGkkk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6" name="AutoShape 12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8" name="AutoShape 14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0" name="AutoShape 16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seeping</a:t>
            </a:r>
            <a:endParaRPr lang="en-US" sz="11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seeping</a:t>
            </a:r>
            <a:endParaRPr lang="en-US" sz="11500" b="1" dirty="0"/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14600" y="20574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To flow slowly</a:t>
            </a:r>
            <a:endParaRPr lang="en-US" sz="3200" dirty="0"/>
          </a:p>
        </p:txBody>
      </p:sp>
      <p:pic>
        <p:nvPicPr>
          <p:cNvPr id="10257" name="Picture 17"/>
          <p:cNvPicPr>
            <a:picLocks noChangeAspect="1" noChangeArrowheads="1"/>
          </p:cNvPicPr>
          <p:nvPr/>
        </p:nvPicPr>
        <p:blipFill>
          <a:blip r:embed="rId3" cstate="print"/>
          <a:srcRect l="8382" t="21622" r="7798" b="10811"/>
          <a:stretch>
            <a:fillRect/>
          </a:stretch>
        </p:blipFill>
        <p:spPr bwMode="auto">
          <a:xfrm>
            <a:off x="3810000" y="3733800"/>
            <a:ext cx="42672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1" name="Picture 21" descr="http://images04.adeex.in/images/advertisements/2012/12/13/specialist-in-all-ceiling-leakage-problem_ce25b9b327_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17778" r="18222"/>
          <a:stretch>
            <a:fillRect/>
          </a:stretch>
        </p:blipFill>
        <p:spPr bwMode="auto">
          <a:xfrm>
            <a:off x="5791200" y="381000"/>
            <a:ext cx="2743200" cy="3095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3" name="Picture 23" descr="http://www.difplumbing.com/images/overflowing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2417" t="3404" r="3323" b="4681"/>
          <a:stretch>
            <a:fillRect/>
          </a:stretch>
        </p:blipFill>
        <p:spPr bwMode="auto">
          <a:xfrm>
            <a:off x="533400" y="2895600"/>
            <a:ext cx="29718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visionwellnesscenter.com/wp-content/uploads/2012/02/thumbs-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600200"/>
            <a:ext cx="2857501" cy="2286001"/>
          </a:xfrm>
          <a:prstGeom prst="rect">
            <a:avLst/>
          </a:prstGeom>
          <a:noFill/>
        </p:spPr>
      </p:pic>
      <p:pic>
        <p:nvPicPr>
          <p:cNvPr id="3" name="Picture 2" descr="http://visionwellnesscenter.com/wp-content/uploads/2012/02/thumbs-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791200" y="4267200"/>
            <a:ext cx="2857501" cy="2286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152400"/>
            <a:ext cx="8458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Thumbs up if this is an example of </a:t>
            </a:r>
            <a:r>
              <a:rPr lang="en-US" sz="5400" b="1" dirty="0" smtClean="0"/>
              <a:t>seeping</a:t>
            </a:r>
            <a:r>
              <a:rPr lang="en-US" sz="2800" b="1" dirty="0" smtClean="0"/>
              <a:t>.  </a:t>
            </a:r>
          </a:p>
          <a:p>
            <a:r>
              <a:rPr lang="en-US" sz="2800" b="1" dirty="0" smtClean="0"/>
              <a:t>Thumbs down if not.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0"/>
            <a:ext cx="510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firemen sprayed water onto the burning house.  The water came out of the hose very fast and with so much force that three firemen had to hold the hose.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9812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water from my bathtub overflowed onto the floor and slowly moved across the bathroom floor and under the door.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19200"/>
            <a:ext cx="7239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glide</a:t>
            </a:r>
          </a:p>
          <a:p>
            <a:pPr algn="ctr"/>
            <a:r>
              <a:rPr lang="en-US" sz="9600" b="1" dirty="0" smtClean="0"/>
              <a:t>sleek</a:t>
            </a:r>
          </a:p>
          <a:p>
            <a:pPr algn="ctr"/>
            <a:r>
              <a:rPr lang="en-US" sz="9600" b="1" dirty="0" smtClean="0"/>
              <a:t>seeping</a:t>
            </a: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Who can use all 3 words in a sentence?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www.photo-dictionary.com/photofiles/list/459/836penc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4191000"/>
            <a:ext cx="1679013" cy="2438400"/>
          </a:xfrm>
          <a:prstGeom prst="rect">
            <a:avLst/>
          </a:prstGeom>
          <a:noFill/>
        </p:spPr>
      </p:pic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3810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Draw a picture to show you know what these words mean.</a:t>
            </a:r>
            <a:endParaRPr lang="en-US" sz="3200" dirty="0"/>
          </a:p>
        </p:txBody>
      </p:sp>
      <p:pic>
        <p:nvPicPr>
          <p:cNvPr id="30722" name="Picture 2" descr="http://openclipart.org/image/800px/svg_to_png/85273/spiral_noteboo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505200"/>
            <a:ext cx="1763268" cy="221794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19200" y="1676400"/>
            <a:ext cx="7239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glide</a:t>
            </a:r>
          </a:p>
          <a:p>
            <a:r>
              <a:rPr lang="en-US" sz="9600" b="1" dirty="0" smtClean="0"/>
              <a:t>sleek</a:t>
            </a:r>
          </a:p>
          <a:p>
            <a:r>
              <a:rPr lang="en-US" sz="9600" b="1" dirty="0" smtClean="0"/>
              <a:t>seeping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 can use words I learn from a text.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 can use words I learn from a text.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ritingunderpressure.files.wordpress.com/2011/01/ta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819400"/>
            <a:ext cx="5206151" cy="30003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10668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Tell your partner about a new word you learned last week.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ages.betterworldbooks.com/006/What-s-It-Like-to-Be-a-Fish-97800644515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371600"/>
            <a:ext cx="4876800" cy="3974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glide</a:t>
            </a:r>
            <a:endParaRPr lang="en-US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114800" y="609600"/>
            <a:ext cx="399673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Touch the picture to see a video of Kristi </a:t>
            </a:r>
          </a:p>
          <a:p>
            <a:r>
              <a:rPr lang="en-US" dirty="0" smtClean="0"/>
              <a:t>Yamaguchi gliding on the ice in the 1992</a:t>
            </a:r>
          </a:p>
          <a:p>
            <a:r>
              <a:rPr lang="en-US" dirty="0" smtClean="0"/>
              <a:t>Olympics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1828800"/>
            <a:ext cx="411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To move easily and quickly over a surface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381000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glide</a:t>
            </a:r>
            <a:endParaRPr lang="en-US" sz="9600" b="1" dirty="0"/>
          </a:p>
        </p:txBody>
      </p:sp>
      <p:pic>
        <p:nvPicPr>
          <p:cNvPr id="22538" name="Picture 10" descr="http://static.ddmcdn.com/gif/hang-gliding-takeoff1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276600"/>
            <a:ext cx="38100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1676400" y="5638800"/>
            <a:ext cx="410388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Touch the picture to see a video of a hang</a:t>
            </a:r>
          </a:p>
          <a:p>
            <a:r>
              <a:rPr lang="en-US" dirty="0" smtClean="0"/>
              <a:t>glider gliding through the air at Mount </a:t>
            </a:r>
          </a:p>
          <a:p>
            <a:r>
              <a:rPr lang="en-US" dirty="0" smtClean="0"/>
              <a:t>Magazine.</a:t>
            </a:r>
            <a:endParaRPr lang="en-US" dirty="0"/>
          </a:p>
        </p:txBody>
      </p:sp>
      <p:pic>
        <p:nvPicPr>
          <p:cNvPr id="22546" name="Picture 18" descr="http://img2.timeinc.net/people/i/2008/gallery/dwts/kristi_yamaguchi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1295400"/>
            <a:ext cx="2809875" cy="3743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048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Which pictures show </a:t>
            </a:r>
            <a:r>
              <a:rPr lang="en-US" sz="5400" b="1" dirty="0" smtClean="0"/>
              <a:t>gliding?</a:t>
            </a:r>
            <a:endParaRPr lang="en-US" sz="2800" b="1" dirty="0"/>
          </a:p>
        </p:txBody>
      </p:sp>
      <p:pic>
        <p:nvPicPr>
          <p:cNvPr id="6" name="Picture 8" descr="http://travelandtell.files.wordpress.com/2011/02/sailboat-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609600"/>
            <a:ext cx="2514600" cy="1884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38" name="Picture 2" descr="http://www.sipadan.org/photos/underwater/sipadan/fish-group/fish-group_0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b="12985"/>
          <a:stretch>
            <a:fillRect/>
          </a:stretch>
        </p:blipFill>
        <p:spPr bwMode="auto">
          <a:xfrm>
            <a:off x="685800" y="1447800"/>
            <a:ext cx="35052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6" descr="http://www.farinfraredpainrelief.com/wp-content/uploads/2010/08/IceSkating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14800" y="2895600"/>
            <a:ext cx="3581400" cy="3148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4" descr="http://www.as.uky.edu/sites/default/files/walking_in_mud.jpe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 r="13085"/>
          <a:stretch>
            <a:fillRect/>
          </a:stretch>
        </p:blipFill>
        <p:spPr bwMode="auto">
          <a:xfrm>
            <a:off x="685800" y="4267200"/>
            <a:ext cx="25908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8288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sleek</a:t>
            </a:r>
            <a:endParaRPr lang="en-US" sz="11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28600"/>
            <a:ext cx="4114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sleek</a:t>
            </a:r>
            <a:endParaRPr lang="en-US" sz="11500" b="1" dirty="0"/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71600" y="18288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Smooth and shiny</a:t>
            </a:r>
          </a:p>
        </p:txBody>
      </p:sp>
      <p:pic>
        <p:nvPicPr>
          <p:cNvPr id="16394" name="Picture 10" descr="http://www.bombayharbor.com/productImage/0109389001260104731/Fancy_Agate_Tumbled_Stone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457201"/>
            <a:ext cx="2980832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6" name="Picture 12" descr="http://www.munknee.com/wp-content/uploads/2010/01/gold-bars4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4953000"/>
            <a:ext cx="21336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8" descr="http://static.zenimax.com/bethblog/oldcontent/bright_shiny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0600" y="2819400"/>
            <a:ext cx="3733800" cy="2798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400" name="Picture 16" descr="http://reviewingnaturalbeauty.files.wordpress.com/2013/02/664507-1_ll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 l="20152"/>
          <a:stretch>
            <a:fillRect/>
          </a:stretch>
        </p:blipFill>
        <p:spPr bwMode="auto">
          <a:xfrm rot="21019985">
            <a:off x="719734" y="2714812"/>
            <a:ext cx="2590799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390</Words>
  <Application>Microsoft Office PowerPoint</Application>
  <PresentationFormat>On-screen Show (4:3)</PresentationFormat>
  <Paragraphs>75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Susan</dc:creator>
  <cp:lastModifiedBy>st</cp:lastModifiedBy>
  <cp:revision>38</cp:revision>
  <dcterms:created xsi:type="dcterms:W3CDTF">2013-09-20T22:58:17Z</dcterms:created>
  <dcterms:modified xsi:type="dcterms:W3CDTF">2013-10-10T13:16:18Z</dcterms:modified>
</cp:coreProperties>
</file>