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7"/>
  </p:notesMasterIdLst>
  <p:sldIdLst>
    <p:sldId id="256" r:id="rId2"/>
    <p:sldId id="260" r:id="rId3"/>
    <p:sldId id="270" r:id="rId4"/>
    <p:sldId id="258" r:id="rId5"/>
    <p:sldId id="261" r:id="rId6"/>
    <p:sldId id="266" r:id="rId7"/>
    <p:sldId id="271" r:id="rId8"/>
    <p:sldId id="262" r:id="rId9"/>
    <p:sldId id="263" r:id="rId10"/>
    <p:sldId id="264" r:id="rId11"/>
    <p:sldId id="267" r:id="rId12"/>
    <p:sldId id="268" r:id="rId13"/>
    <p:sldId id="269" r:id="rId14"/>
    <p:sldId id="265" r:id="rId15"/>
    <p:sldId id="25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516"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C4D005-2946-423F-B68A-BBF6DE8BD8D9}" type="datetimeFigureOut">
              <a:rPr lang="en-US" smtClean="0"/>
              <a:pPr/>
              <a:t>1/28/2012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A02A88-AAB9-47F2-B08C-6BFDBA2048F9}" type="slidenum">
              <a:rPr lang="en-US" smtClean="0"/>
              <a:pPr/>
              <a:t>‹#›</a:t>
            </a:fld>
            <a:endParaRPr lang="en-US"/>
          </a:p>
        </p:txBody>
      </p:sp>
    </p:spTree>
    <p:extLst>
      <p:ext uri="{BB962C8B-B14F-4D97-AF65-F5344CB8AC3E}">
        <p14:creationId xmlns="" xmlns:p14="http://schemas.microsoft.com/office/powerpoint/2010/main" val="1690981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A02A88-AAB9-47F2-B08C-6BFDBA2048F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29B2EB-0403-49A2-91E9-3BE025AE3C7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A02A88-AAB9-47F2-B08C-6BFDBA2048F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A02A88-AAB9-47F2-B08C-6BFDBA2048F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A02A88-AAB9-47F2-B08C-6BFDBA2048F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29B2EB-0403-49A2-91E9-3BE025AE3C7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29B2EB-0403-49A2-91E9-3BE025AE3C77}"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29B2EB-0403-49A2-91E9-3BE025AE3C7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A02A88-AAB9-47F2-B08C-6BFDBA2048F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A02A88-AAB9-47F2-B08C-6BFDBA2048F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29B2EB-0403-49A2-91E9-3BE025AE3C7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A02A88-AAB9-47F2-B08C-6BFDBA2048F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29B2EB-0403-49A2-91E9-3BE025AE3C7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29B2EB-0403-49A2-91E9-3BE025AE3C7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29B2EB-0403-49A2-91E9-3BE025AE3C7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18EB3B33-6E33-4504-8D50-C14C84F88018}" type="datetimeFigureOut">
              <a:rPr lang="en-US" smtClean="0"/>
              <a:pPr/>
              <a:t>1/28/2012</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356B3818-EB97-4651-B08C-8B7AEA1EA64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EB3B33-6E33-4504-8D50-C14C84F88018}" type="datetimeFigureOut">
              <a:rPr lang="en-US" smtClean="0"/>
              <a:pPr/>
              <a:t>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B3818-EB97-4651-B08C-8B7AEA1EA64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B3B33-6E33-4504-8D50-C14C84F88018}" type="datetimeFigureOut">
              <a:rPr lang="en-US" smtClean="0"/>
              <a:pPr/>
              <a:t>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B3818-EB97-4651-B08C-8B7AEA1EA64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B3B33-6E33-4504-8D50-C14C84F88018}" type="datetimeFigureOut">
              <a:rPr lang="en-US" smtClean="0"/>
              <a:pPr/>
              <a:t>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B3818-EB97-4651-B08C-8B7AEA1EA640}" type="slidenum">
              <a:rPr lang="en-US" smtClean="0"/>
              <a:pPr/>
              <a:t>‹#›</a:t>
            </a:fld>
            <a:endParaRPr lang="en-US"/>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8EB3B33-6E33-4504-8D50-C14C84F88018}" type="datetimeFigureOut">
              <a:rPr lang="en-US" smtClean="0"/>
              <a:pPr/>
              <a:t>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B3818-EB97-4651-B08C-8B7AEA1EA640}" type="slidenum">
              <a:rPr lang="en-US" smtClean="0"/>
              <a:pPr/>
              <a:t>‹#›</a:t>
            </a:fld>
            <a:endParaRPr 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8EB3B33-6E33-4504-8D50-C14C84F88018}" type="datetimeFigureOut">
              <a:rPr lang="en-US" smtClean="0"/>
              <a:pPr/>
              <a:t>1/28/2012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6B3818-EB97-4651-B08C-8B7AEA1EA640}"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8EB3B33-6E33-4504-8D50-C14C84F88018}" type="datetimeFigureOut">
              <a:rPr lang="en-US" smtClean="0"/>
              <a:pPr/>
              <a:t>1/28/2012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6B3818-EB97-4651-B08C-8B7AEA1EA64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EB3B33-6E33-4504-8D50-C14C84F88018}" type="datetimeFigureOut">
              <a:rPr lang="en-US" smtClean="0"/>
              <a:pPr/>
              <a:t>1/28/2012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6B3818-EB97-4651-B08C-8B7AEA1EA640}" type="slidenum">
              <a:rPr lang="en-US" smtClean="0"/>
              <a:pPr/>
              <a:t>‹#›</a:t>
            </a:fld>
            <a:endParaRPr 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8EB3B33-6E33-4504-8D50-C14C84F88018}" type="datetimeFigureOut">
              <a:rPr lang="en-US" smtClean="0"/>
              <a:pPr/>
              <a:t>1/28/2012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6B3818-EB97-4651-B08C-8B7AEA1EA64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EB3B33-6E33-4504-8D50-C14C84F88018}" type="datetimeFigureOut">
              <a:rPr lang="en-US" smtClean="0"/>
              <a:pPr/>
              <a:t>1/28/2012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6B3818-EB97-4651-B08C-8B7AEA1EA640}"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EB3B33-6E33-4504-8D50-C14C84F88018}" type="datetimeFigureOut">
              <a:rPr lang="en-US" smtClean="0"/>
              <a:pPr/>
              <a:t>1/28/2012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6B3818-EB97-4651-B08C-8B7AEA1EA64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18EB3B33-6E33-4504-8D50-C14C84F88018}" type="datetimeFigureOut">
              <a:rPr lang="en-US" smtClean="0"/>
              <a:pPr/>
              <a:t>1/28/2012</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356B3818-EB97-4651-B08C-8B7AEA1EA64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t>
            </a:r>
            <a:endParaRPr lang="en-US" dirty="0"/>
          </a:p>
        </p:txBody>
      </p:sp>
      <p:sp>
        <p:nvSpPr>
          <p:cNvPr id="3" name="Subtitle 2"/>
          <p:cNvSpPr>
            <a:spLocks noGrp="1"/>
          </p:cNvSpPr>
          <p:nvPr>
            <p:ph type="subTitle" idx="1"/>
          </p:nvPr>
        </p:nvSpPr>
        <p:spPr>
          <a:xfrm>
            <a:off x="1371600" y="1371600"/>
            <a:ext cx="6400800" cy="4114800"/>
          </a:xfrm>
        </p:spPr>
        <p:txBody>
          <a:bodyPr>
            <a:normAutofit fontScale="92500" lnSpcReduction="10000"/>
          </a:bodyPr>
          <a:lstStyle/>
          <a:p>
            <a:r>
              <a:rPr lang="en-US" sz="3500" b="1" dirty="0" smtClean="0">
                <a:latin typeface="Lucida Calligraphy" pitchFamily="66" charset="0"/>
              </a:rPr>
              <a:t>Identify Words and Phrases to Describe Feelings</a:t>
            </a:r>
          </a:p>
          <a:p>
            <a:pPr>
              <a:lnSpc>
                <a:spcPct val="100000"/>
              </a:lnSpc>
            </a:pPr>
            <a:endParaRPr lang="en-US" sz="2400" b="1" dirty="0" smtClean="0">
              <a:latin typeface="Curlz MT" pitchFamily="82" charset="0"/>
            </a:endParaRPr>
          </a:p>
          <a:p>
            <a:pPr>
              <a:lnSpc>
                <a:spcPct val="100000"/>
              </a:lnSpc>
            </a:pPr>
            <a:endParaRPr lang="en-US" sz="3200" b="1" dirty="0" smtClean="0">
              <a:latin typeface="Harrington" pitchFamily="82" charset="0"/>
            </a:endParaRPr>
          </a:p>
          <a:p>
            <a:pPr>
              <a:lnSpc>
                <a:spcPct val="100000"/>
              </a:lnSpc>
            </a:pPr>
            <a:r>
              <a:rPr lang="en-US" sz="3200" b="1" dirty="0" smtClean="0">
                <a:latin typeface="Harrington" pitchFamily="82" charset="0"/>
              </a:rPr>
              <a:t>By:  </a:t>
            </a:r>
            <a:r>
              <a:rPr lang="en-US" sz="3200" b="1" dirty="0" err="1" smtClean="0">
                <a:latin typeface="Harrington" pitchFamily="82" charset="0"/>
              </a:rPr>
              <a:t>Kenley</a:t>
            </a:r>
            <a:r>
              <a:rPr lang="en-US" sz="3200" b="1" dirty="0" smtClean="0">
                <a:latin typeface="Harrington" pitchFamily="82" charset="0"/>
              </a:rPr>
              <a:t>  Smith’s  1</a:t>
            </a:r>
            <a:r>
              <a:rPr lang="en-US" sz="3200" b="1" baseline="30000" dirty="0" smtClean="0">
                <a:latin typeface="Harrington" pitchFamily="82" charset="0"/>
              </a:rPr>
              <a:t>st</a:t>
            </a:r>
            <a:r>
              <a:rPr lang="en-US" sz="3200" b="1" dirty="0" smtClean="0">
                <a:latin typeface="Harrington" pitchFamily="82" charset="0"/>
              </a:rPr>
              <a:t>  Grade  Class</a:t>
            </a:r>
          </a:p>
          <a:p>
            <a:pPr>
              <a:lnSpc>
                <a:spcPct val="100000"/>
              </a:lnSpc>
            </a:pPr>
            <a:r>
              <a:rPr lang="en-US" sz="2600" i="0" dirty="0" smtClean="0">
                <a:latin typeface="Arial" pitchFamily="34" charset="0"/>
                <a:cs typeface="Arial" pitchFamily="34" charset="0"/>
              </a:rPr>
              <a:t>Eastside Elementary</a:t>
            </a:r>
          </a:p>
          <a:p>
            <a:pPr>
              <a:lnSpc>
                <a:spcPct val="100000"/>
              </a:lnSpc>
            </a:pPr>
            <a:r>
              <a:rPr lang="en-US" sz="2600" i="0" dirty="0" smtClean="0">
                <a:latin typeface="Arial" pitchFamily="34" charset="0"/>
                <a:cs typeface="Arial" pitchFamily="34" charset="0"/>
              </a:rPr>
              <a:t>Rogers, AR</a:t>
            </a:r>
          </a:p>
          <a:p>
            <a:pPr>
              <a:lnSpc>
                <a:spcPct val="100000"/>
              </a:lnSpc>
            </a:pPr>
            <a:r>
              <a:rPr lang="en-US" sz="2600" i="0" dirty="0" smtClean="0">
                <a:latin typeface="Arial" pitchFamily="34" charset="0"/>
                <a:cs typeface="Arial" pitchFamily="34" charset="0"/>
              </a:rPr>
              <a:t>January 20,2012</a:t>
            </a:r>
          </a:p>
          <a:p>
            <a:endParaRPr lang="en-US" sz="4000" b="1" dirty="0" smtClean="0">
              <a:latin typeface="Curlz MT" pitchFamily="82" charset="0"/>
            </a:endParaRPr>
          </a:p>
          <a:p>
            <a:endParaRPr lang="en-US" sz="4000" b="1" dirty="0">
              <a:latin typeface="Curlz MT" pitchFamily="82" charset="0"/>
            </a:endParaRPr>
          </a:p>
        </p:txBody>
      </p:sp>
      <p:pic>
        <p:nvPicPr>
          <p:cNvPr id="1026" name="Picture 2" descr="C:\Users\Jo\AppData\Local\Microsoft\Windows\Temporary Internet Files\Content.IE5\HBVCCAHT\MC900078722[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303898">
            <a:off x="762000" y="3962400"/>
            <a:ext cx="1566069" cy="18113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44977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105400" y="6192982"/>
            <a:ext cx="3581400" cy="369332"/>
          </a:xfrm>
          <a:prstGeom prst="rect">
            <a:avLst/>
          </a:prstGeom>
          <a:solidFill>
            <a:srgbClr val="990099"/>
          </a:solidFill>
          <a:ln>
            <a:solidFill>
              <a:schemeClr val="tx1"/>
            </a:solidFill>
          </a:ln>
        </p:spPr>
        <p:txBody>
          <a:bodyPr wrap="square" rtlCol="0">
            <a:spAutoFit/>
          </a:bodyPr>
          <a:lstStyle/>
          <a:p>
            <a:r>
              <a:rPr lang="en-US" dirty="0" smtClean="0">
                <a:solidFill>
                  <a:sysClr val="windowText" lastClr="000000"/>
                </a:solidFill>
              </a:rPr>
              <a:t>(3) Summarizing and Note Taking</a:t>
            </a:r>
            <a:endParaRPr lang="en-US" dirty="0">
              <a:solidFill>
                <a:sysClr val="windowText" lastClr="000000"/>
              </a:solidFill>
            </a:endParaRPr>
          </a:p>
        </p:txBody>
      </p:sp>
      <p:sp>
        <p:nvSpPr>
          <p:cNvPr id="7" name="TextBox 6"/>
          <p:cNvSpPr txBox="1"/>
          <p:nvPr/>
        </p:nvSpPr>
        <p:spPr>
          <a:xfrm>
            <a:off x="2895600" y="1143000"/>
            <a:ext cx="3505200" cy="830997"/>
          </a:xfrm>
          <a:prstGeom prst="rect">
            <a:avLst/>
          </a:prstGeom>
          <a:noFill/>
        </p:spPr>
        <p:txBody>
          <a:bodyPr wrap="square" rtlCol="0">
            <a:spAutoFit/>
          </a:bodyPr>
          <a:lstStyle/>
          <a:p>
            <a:pPr algn="ctr"/>
            <a:r>
              <a:rPr lang="en-US" sz="4800" dirty="0" smtClean="0"/>
              <a:t>Application</a:t>
            </a:r>
            <a:endParaRPr lang="en-US" sz="3200" dirty="0"/>
          </a:p>
        </p:txBody>
      </p:sp>
      <p:pic>
        <p:nvPicPr>
          <p:cNvPr id="4" name="Picture 4" descr="http://www.mollybang.com/Images/sophi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4600" y="2105753"/>
            <a:ext cx="1905000" cy="199208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1143000" y="990600"/>
            <a:ext cx="1143000" cy="1569660"/>
          </a:xfrm>
          <a:prstGeom prst="rect">
            <a:avLst/>
          </a:prstGeom>
          <a:solidFill>
            <a:schemeClr val="accent2"/>
          </a:solidFill>
        </p:spPr>
        <p:txBody>
          <a:bodyPr wrap="square" rtlCol="0">
            <a:spAutoFit/>
          </a:bodyPr>
          <a:lstStyle/>
          <a:p>
            <a:r>
              <a:rPr lang="en-US" sz="9600" b="1" dirty="0" smtClean="0">
                <a:latin typeface="Harrington" pitchFamily="82" charset="0"/>
              </a:rPr>
              <a:t>A</a:t>
            </a:r>
            <a:endParaRPr lang="en-US" sz="9600" b="1" dirty="0">
              <a:latin typeface="Harrington" pitchFamily="82" charset="0"/>
            </a:endParaRPr>
          </a:p>
        </p:txBody>
      </p:sp>
      <p:pic>
        <p:nvPicPr>
          <p:cNvPr id="2050" name="Picture 2" descr="C:\Users\Jo\Pictures\New folder\DSCF0417.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410200" y="2091898"/>
            <a:ext cx="3276600" cy="245745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5112326" y="5638800"/>
            <a:ext cx="3574473" cy="369332"/>
          </a:xfrm>
          <a:prstGeom prst="rect">
            <a:avLst/>
          </a:prstGeom>
          <a:solidFill>
            <a:schemeClr val="accent6">
              <a:lumMod val="60000"/>
              <a:lumOff val="40000"/>
            </a:schemeClr>
          </a:solidFill>
          <a:ln>
            <a:solidFill>
              <a:schemeClr val="tx1"/>
            </a:solidFill>
          </a:ln>
        </p:spPr>
        <p:txBody>
          <a:bodyPr wrap="square" rtlCol="0">
            <a:spAutoFit/>
          </a:bodyPr>
          <a:lstStyle/>
          <a:p>
            <a:r>
              <a:rPr lang="en-US" dirty="0" smtClean="0">
                <a:solidFill>
                  <a:sysClr val="windowText" lastClr="000000"/>
                </a:solidFill>
              </a:rPr>
              <a:t>(7) </a:t>
            </a:r>
            <a:r>
              <a:rPr lang="en-US" dirty="0" smtClean="0"/>
              <a:t>Cooperative</a:t>
            </a:r>
            <a:r>
              <a:rPr lang="en-US" dirty="0" smtClean="0">
                <a:solidFill>
                  <a:sysClr val="windowText" lastClr="000000"/>
                </a:solidFill>
              </a:rPr>
              <a:t> Learning</a:t>
            </a:r>
          </a:p>
        </p:txBody>
      </p:sp>
      <p:pic>
        <p:nvPicPr>
          <p:cNvPr id="2051" name="Picture 3" descr="C:\Users\Jo\Pictures\New folder\DSCF0421.JP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18750"/>
          <a:stretch/>
        </p:blipFill>
        <p:spPr bwMode="auto">
          <a:xfrm>
            <a:off x="228600" y="4114800"/>
            <a:ext cx="2286000" cy="211015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2895600" y="4253806"/>
            <a:ext cx="2057400" cy="1754326"/>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dirty="0" smtClean="0"/>
              <a:t>Students read the story together and wrote the words and phrases that described Sophie’s feelings</a:t>
            </a:r>
            <a:endParaRPr lang="en-US" dirty="0"/>
          </a:p>
        </p:txBody>
      </p:sp>
      <p:sp>
        <p:nvSpPr>
          <p:cNvPr id="11" name="TextBox 10"/>
          <p:cNvSpPr txBox="1"/>
          <p:nvPr/>
        </p:nvSpPr>
        <p:spPr>
          <a:xfrm>
            <a:off x="5112326" y="4846711"/>
            <a:ext cx="3581400" cy="646331"/>
          </a:xfrm>
          <a:prstGeom prst="rect">
            <a:avLst/>
          </a:prstGeom>
          <a:solidFill>
            <a:srgbClr val="00B0F0"/>
          </a:solidFill>
          <a:ln>
            <a:solidFill>
              <a:schemeClr val="tx1"/>
            </a:solidFill>
          </a:ln>
        </p:spPr>
        <p:txBody>
          <a:bodyPr wrap="square" rtlCol="0">
            <a:spAutoFit/>
          </a:bodyPr>
          <a:lstStyle/>
          <a:p>
            <a:r>
              <a:rPr lang="en-US" dirty="0" smtClean="0">
                <a:solidFill>
                  <a:sysClr val="windowText" lastClr="000000"/>
                </a:solidFill>
              </a:rPr>
              <a:t>(2) Identifying Similarities and Differences</a:t>
            </a:r>
            <a:endParaRPr lang="en-US" dirty="0">
              <a:solidFill>
                <a:sysClr val="windowText" lastClr="000000"/>
              </a:solidFill>
            </a:endParaRPr>
          </a:p>
        </p:txBody>
      </p:sp>
    </p:spTree>
    <p:extLst>
      <p:ext uri="{BB962C8B-B14F-4D97-AF65-F5344CB8AC3E}">
        <p14:creationId xmlns="" xmlns:p14="http://schemas.microsoft.com/office/powerpoint/2010/main" val="8321901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990600"/>
            <a:ext cx="1143000" cy="1569660"/>
          </a:xfrm>
          <a:prstGeom prst="rect">
            <a:avLst/>
          </a:prstGeom>
          <a:solidFill>
            <a:schemeClr val="accent2"/>
          </a:solidFill>
        </p:spPr>
        <p:txBody>
          <a:bodyPr wrap="square" rtlCol="0">
            <a:spAutoFit/>
          </a:bodyPr>
          <a:lstStyle/>
          <a:p>
            <a:r>
              <a:rPr lang="en-US" sz="9600" b="1" dirty="0" smtClean="0">
                <a:latin typeface="Harrington" pitchFamily="82" charset="0"/>
              </a:rPr>
              <a:t>A</a:t>
            </a:r>
            <a:endParaRPr lang="en-US" sz="9600" b="1" dirty="0">
              <a:latin typeface="Harrington" pitchFamily="82" charset="0"/>
            </a:endParaRPr>
          </a:p>
        </p:txBody>
      </p:sp>
      <p:pic>
        <p:nvPicPr>
          <p:cNvPr id="3074" name="Picture 2" descr="C:\Users\Jo\Pictures\New folder\DSCF0425.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4394" r="10758" b="22626"/>
          <a:stretch/>
        </p:blipFill>
        <p:spPr bwMode="auto">
          <a:xfrm>
            <a:off x="457200" y="2895600"/>
            <a:ext cx="2289980" cy="177543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2514600" y="1418272"/>
            <a:ext cx="5181600" cy="923330"/>
          </a:xfrm>
          <a:prstGeom prst="rect">
            <a:avLst/>
          </a:prstGeom>
          <a:solidFill>
            <a:schemeClr val="tx2">
              <a:lumMod val="50000"/>
              <a:lumOff val="50000"/>
            </a:schemeClr>
          </a:solidFill>
        </p:spPr>
        <p:txBody>
          <a:bodyPr wrap="square" rtlCol="0">
            <a:spAutoFit/>
          </a:bodyPr>
          <a:lstStyle/>
          <a:p>
            <a:r>
              <a:rPr lang="en-US" dirty="0" smtClean="0"/>
              <a:t>As students were working in their groups, Mrs. Smith used her scoring guide to assess her students’ ability to use words with varying degrees of feelings.</a:t>
            </a:r>
            <a:endParaRPr lang="en-US" dirty="0"/>
          </a:p>
        </p:txBody>
      </p:sp>
      <p:pic>
        <p:nvPicPr>
          <p:cNvPr id="3075" name="Picture 3" descr="C:\Users\Jo\Pictures\New folder\DSCF0426.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12501" t="20680" r="24394" b="22829"/>
          <a:stretch/>
        </p:blipFill>
        <p:spPr bwMode="auto">
          <a:xfrm>
            <a:off x="5410200" y="2696216"/>
            <a:ext cx="2885209" cy="1937082"/>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C:\Users\Jo\Pictures\New folder\DSCF0423.JP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10000" t="16768" r="9280"/>
          <a:stretch/>
        </p:blipFill>
        <p:spPr bwMode="auto">
          <a:xfrm>
            <a:off x="2378492" y="4343400"/>
            <a:ext cx="3045563" cy="2355274"/>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5271655" y="4928351"/>
            <a:ext cx="3581400" cy="646331"/>
          </a:xfrm>
          <a:prstGeom prst="rect">
            <a:avLst/>
          </a:prstGeom>
          <a:solidFill>
            <a:srgbClr val="9933FF"/>
          </a:solidFill>
          <a:ln>
            <a:solidFill>
              <a:schemeClr val="tx1"/>
            </a:solidFill>
          </a:ln>
        </p:spPr>
        <p:txBody>
          <a:bodyPr wrap="square" rtlCol="0">
            <a:spAutoFit/>
          </a:bodyPr>
          <a:lstStyle/>
          <a:p>
            <a:r>
              <a:rPr lang="en-US" dirty="0" smtClean="0">
                <a:solidFill>
                  <a:sysClr val="windowText" lastClr="000000"/>
                </a:solidFill>
              </a:rPr>
              <a:t>(4) Reinforcing Effort and Providing Recognition</a:t>
            </a:r>
          </a:p>
        </p:txBody>
      </p:sp>
      <p:sp>
        <p:nvSpPr>
          <p:cNvPr id="9" name="TextBox 8"/>
          <p:cNvSpPr txBox="1"/>
          <p:nvPr/>
        </p:nvSpPr>
        <p:spPr>
          <a:xfrm>
            <a:off x="5278582" y="5715000"/>
            <a:ext cx="3581400" cy="369332"/>
          </a:xfrm>
          <a:prstGeom prst="rect">
            <a:avLst/>
          </a:prstGeom>
          <a:solidFill>
            <a:srgbClr val="92D050"/>
          </a:solidFill>
          <a:ln>
            <a:solidFill>
              <a:schemeClr val="tx1"/>
            </a:solidFill>
          </a:ln>
        </p:spPr>
        <p:txBody>
          <a:bodyPr wrap="square" rtlCol="0">
            <a:spAutoFit/>
          </a:bodyPr>
          <a:lstStyle/>
          <a:p>
            <a:r>
              <a:rPr lang="en-US" dirty="0" smtClean="0">
                <a:solidFill>
                  <a:sysClr val="windowText" lastClr="000000"/>
                </a:solidFill>
              </a:rPr>
              <a:t>(5) Homework and Practice</a:t>
            </a:r>
            <a:endParaRPr lang="en-US" dirty="0">
              <a:solidFill>
                <a:sysClr val="windowText" lastClr="000000"/>
              </a:solidFill>
            </a:endParaRPr>
          </a:p>
        </p:txBody>
      </p:sp>
    </p:spTree>
    <p:extLst>
      <p:ext uri="{BB962C8B-B14F-4D97-AF65-F5344CB8AC3E}">
        <p14:creationId xmlns="" xmlns:p14="http://schemas.microsoft.com/office/powerpoint/2010/main" val="610065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990600"/>
            <a:ext cx="1143000" cy="1569660"/>
          </a:xfrm>
          <a:prstGeom prst="rect">
            <a:avLst/>
          </a:prstGeom>
          <a:solidFill>
            <a:schemeClr val="accent2"/>
          </a:solidFill>
        </p:spPr>
        <p:txBody>
          <a:bodyPr wrap="square" rtlCol="0">
            <a:spAutoFit/>
          </a:bodyPr>
          <a:lstStyle/>
          <a:p>
            <a:r>
              <a:rPr lang="en-US" sz="9600" b="1" dirty="0" smtClean="0">
                <a:latin typeface="Harrington" pitchFamily="82" charset="0"/>
              </a:rPr>
              <a:t>A</a:t>
            </a:r>
            <a:endParaRPr lang="en-US" sz="9600" b="1" dirty="0">
              <a:latin typeface="Harrington" pitchFamily="82" charset="0"/>
            </a:endParaRPr>
          </a:p>
        </p:txBody>
      </p:sp>
      <p:sp>
        <p:nvSpPr>
          <p:cNvPr id="3" name="TextBox 2"/>
          <p:cNvSpPr txBox="1"/>
          <p:nvPr/>
        </p:nvSpPr>
        <p:spPr>
          <a:xfrm>
            <a:off x="5354782" y="5374470"/>
            <a:ext cx="3581400" cy="369332"/>
          </a:xfrm>
          <a:prstGeom prst="rect">
            <a:avLst/>
          </a:prstGeom>
          <a:solidFill>
            <a:srgbClr val="92D050"/>
          </a:solidFill>
          <a:ln>
            <a:solidFill>
              <a:schemeClr val="tx1"/>
            </a:solidFill>
          </a:ln>
        </p:spPr>
        <p:txBody>
          <a:bodyPr wrap="square" rtlCol="0">
            <a:spAutoFit/>
          </a:bodyPr>
          <a:lstStyle/>
          <a:p>
            <a:r>
              <a:rPr lang="en-US" dirty="0" smtClean="0">
                <a:solidFill>
                  <a:sysClr val="windowText" lastClr="000000"/>
                </a:solidFill>
              </a:rPr>
              <a:t>(5) Homework and Practice</a:t>
            </a:r>
            <a:endParaRPr lang="en-US" dirty="0">
              <a:solidFill>
                <a:sysClr val="windowText" lastClr="000000"/>
              </a:solidFill>
            </a:endParaRPr>
          </a:p>
        </p:txBody>
      </p:sp>
      <p:pic>
        <p:nvPicPr>
          <p:cNvPr id="4098" name="Picture 2" descr="C:\Users\Jo\Pictures\New folder\DSCF0432.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5000" t="22828" b="6263"/>
          <a:stretch/>
        </p:blipFill>
        <p:spPr bwMode="auto">
          <a:xfrm>
            <a:off x="571500" y="3127664"/>
            <a:ext cx="3428999" cy="243147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2583872" y="1452264"/>
            <a:ext cx="4731328"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dirty="0" smtClean="0"/>
              <a:t>Students added the words and phrases they identified from the book to their anchor chart.</a:t>
            </a:r>
            <a:endParaRPr lang="en-US" dirty="0"/>
          </a:p>
        </p:txBody>
      </p:sp>
      <p:sp>
        <p:nvSpPr>
          <p:cNvPr id="7" name="TextBox 6"/>
          <p:cNvSpPr txBox="1"/>
          <p:nvPr/>
        </p:nvSpPr>
        <p:spPr>
          <a:xfrm>
            <a:off x="5354782" y="5791200"/>
            <a:ext cx="3581400" cy="646331"/>
          </a:xfrm>
          <a:prstGeom prst="rect">
            <a:avLst/>
          </a:prstGeom>
          <a:solidFill>
            <a:srgbClr val="FF99CC"/>
          </a:solidFill>
          <a:ln>
            <a:solidFill>
              <a:schemeClr val="tx1"/>
            </a:solidFill>
          </a:ln>
        </p:spPr>
        <p:txBody>
          <a:bodyPr wrap="square" rtlCol="0">
            <a:spAutoFit/>
          </a:bodyPr>
          <a:lstStyle/>
          <a:p>
            <a:r>
              <a:rPr lang="en-US" dirty="0" smtClean="0">
                <a:solidFill>
                  <a:sysClr val="windowText" lastClr="000000"/>
                </a:solidFill>
              </a:rPr>
              <a:t>(9) Generating and Testing Hypotheses</a:t>
            </a:r>
            <a:endParaRPr lang="en-US" dirty="0">
              <a:solidFill>
                <a:sysClr val="windowText" lastClr="000000"/>
              </a:solidFill>
            </a:endParaRPr>
          </a:p>
        </p:txBody>
      </p:sp>
      <p:pic>
        <p:nvPicPr>
          <p:cNvPr id="4100" name="Picture 4" descr="C:\Users\Jo\Pictures\New folder\DSCF0429.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r="25152"/>
          <a:stretch/>
        </p:blipFill>
        <p:spPr bwMode="auto">
          <a:xfrm>
            <a:off x="4876800" y="2167591"/>
            <a:ext cx="3200400" cy="320687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51400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5548745" cy="138499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800" dirty="0" smtClean="0"/>
              <a:t>Why did these authors choose different words or phrases to describe how their Character feels?</a:t>
            </a:r>
            <a:endParaRPr lang="en-US" sz="2800" dirty="0"/>
          </a:p>
        </p:txBody>
      </p:sp>
      <p:pic>
        <p:nvPicPr>
          <p:cNvPr id="3" name="Picture 3" descr="C:\Users\Jo\Pictures\New folder\DSCF0435.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15830" y="1483978"/>
            <a:ext cx="4046140" cy="303460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990600" y="2209800"/>
            <a:ext cx="2545772" cy="954107"/>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2800" dirty="0" smtClean="0"/>
              <a:t>Why do we need to know this?</a:t>
            </a:r>
            <a:endParaRPr lang="en-US" sz="2800" dirty="0"/>
          </a:p>
        </p:txBody>
      </p:sp>
      <p:pic>
        <p:nvPicPr>
          <p:cNvPr id="5122" name="Picture 2" descr="C:\Users\Jo\Pictures\New folder\DSCF0434.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22424" t="14545" r="31212" b="21415"/>
          <a:stretch/>
        </p:blipFill>
        <p:spPr bwMode="auto">
          <a:xfrm>
            <a:off x="332509" y="3276600"/>
            <a:ext cx="2545772" cy="263728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4648200" y="4964669"/>
            <a:ext cx="3581400" cy="369332"/>
          </a:xfrm>
          <a:prstGeom prst="rect">
            <a:avLst/>
          </a:prstGeom>
          <a:solidFill>
            <a:srgbClr val="990099"/>
          </a:solidFill>
          <a:ln>
            <a:solidFill>
              <a:schemeClr val="tx1"/>
            </a:solidFill>
          </a:ln>
        </p:spPr>
        <p:txBody>
          <a:bodyPr wrap="square" rtlCol="0">
            <a:spAutoFit/>
          </a:bodyPr>
          <a:lstStyle/>
          <a:p>
            <a:r>
              <a:rPr lang="en-US" dirty="0" smtClean="0">
                <a:solidFill>
                  <a:sysClr val="windowText" lastClr="000000"/>
                </a:solidFill>
              </a:rPr>
              <a:t>(3) Summarizing and Note Taking</a:t>
            </a:r>
            <a:endParaRPr lang="en-US" dirty="0">
              <a:solidFill>
                <a:sysClr val="windowText" lastClr="000000"/>
              </a:solidFill>
            </a:endParaRPr>
          </a:p>
        </p:txBody>
      </p:sp>
      <p:sp>
        <p:nvSpPr>
          <p:cNvPr id="5" name="TextBox 4"/>
          <p:cNvSpPr txBox="1"/>
          <p:nvPr/>
        </p:nvSpPr>
        <p:spPr>
          <a:xfrm>
            <a:off x="3079172" y="3962400"/>
            <a:ext cx="3093028" cy="83099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400" dirty="0" smtClean="0"/>
              <a:t>How will we use this information?</a:t>
            </a:r>
            <a:endParaRPr lang="en-US" sz="2400" dirty="0"/>
          </a:p>
        </p:txBody>
      </p:sp>
      <p:sp>
        <p:nvSpPr>
          <p:cNvPr id="8" name="TextBox 7"/>
          <p:cNvSpPr txBox="1"/>
          <p:nvPr/>
        </p:nvSpPr>
        <p:spPr>
          <a:xfrm>
            <a:off x="4648200" y="5486400"/>
            <a:ext cx="3581400" cy="646331"/>
          </a:xfrm>
          <a:prstGeom prst="rect">
            <a:avLst/>
          </a:prstGeom>
          <a:solidFill>
            <a:srgbClr val="FF99CC"/>
          </a:solidFill>
          <a:ln>
            <a:solidFill>
              <a:schemeClr val="tx1"/>
            </a:solidFill>
          </a:ln>
        </p:spPr>
        <p:txBody>
          <a:bodyPr wrap="square" rtlCol="0">
            <a:spAutoFit/>
          </a:bodyPr>
          <a:lstStyle/>
          <a:p>
            <a:r>
              <a:rPr lang="en-US" dirty="0" smtClean="0">
                <a:solidFill>
                  <a:sysClr val="windowText" lastClr="000000"/>
                </a:solidFill>
              </a:rPr>
              <a:t>(9) Generating and Testing Hypotheses</a:t>
            </a:r>
            <a:endParaRPr lang="en-US" dirty="0">
              <a:solidFill>
                <a:sysClr val="windowText" lastClr="000000"/>
              </a:solidFill>
            </a:endParaRPr>
          </a:p>
        </p:txBody>
      </p:sp>
    </p:spTree>
    <p:extLst>
      <p:ext uri="{BB962C8B-B14F-4D97-AF65-F5344CB8AC3E}">
        <p14:creationId xmlns="" xmlns:p14="http://schemas.microsoft.com/office/powerpoint/2010/main" val="2355590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5609" y="1052944"/>
            <a:ext cx="6172200" cy="1569660"/>
          </a:xfrm>
          <a:prstGeom prst="rect">
            <a:avLst/>
          </a:prstGeom>
          <a:noFill/>
        </p:spPr>
        <p:txBody>
          <a:bodyPr wrap="square" rtlCol="0">
            <a:spAutoFit/>
          </a:bodyPr>
          <a:lstStyle/>
          <a:p>
            <a:pPr algn="ctr"/>
            <a:r>
              <a:rPr lang="en-US" sz="4800" dirty="0" smtClean="0"/>
              <a:t>Generalize the Goal: </a:t>
            </a:r>
          </a:p>
          <a:p>
            <a:r>
              <a:rPr lang="en-US" sz="2400" dirty="0" smtClean="0"/>
              <a:t>     Today we learned that we can describe how          someone feels using different words and phrases</a:t>
            </a:r>
            <a:endParaRPr lang="en-US" sz="2400" dirty="0"/>
          </a:p>
        </p:txBody>
      </p:sp>
      <p:sp>
        <p:nvSpPr>
          <p:cNvPr id="4" name="TextBox 3"/>
          <p:cNvSpPr txBox="1"/>
          <p:nvPr/>
        </p:nvSpPr>
        <p:spPr>
          <a:xfrm>
            <a:off x="1411432" y="5715000"/>
            <a:ext cx="2874818" cy="646331"/>
          </a:xfrm>
          <a:prstGeom prst="rect">
            <a:avLst/>
          </a:prstGeom>
          <a:solidFill>
            <a:srgbClr val="CC0000"/>
          </a:solidFill>
          <a:ln>
            <a:solidFill>
              <a:schemeClr val="tx1"/>
            </a:solidFill>
          </a:ln>
        </p:spPr>
        <p:txBody>
          <a:bodyPr wrap="square" rtlCol="0">
            <a:spAutoFit/>
          </a:bodyPr>
          <a:lstStyle/>
          <a:p>
            <a:r>
              <a:rPr lang="en-US" dirty="0" smtClean="0">
                <a:solidFill>
                  <a:sysClr val="windowText" lastClr="000000"/>
                </a:solidFill>
              </a:rPr>
              <a:t>(8) Setting Objectives and Providing Feedback</a:t>
            </a:r>
            <a:endParaRPr lang="en-US" dirty="0">
              <a:solidFill>
                <a:sysClr val="windowText" lastClr="000000"/>
              </a:solidFill>
            </a:endParaRPr>
          </a:p>
        </p:txBody>
      </p:sp>
      <p:sp>
        <p:nvSpPr>
          <p:cNvPr id="5" name="TextBox 4"/>
          <p:cNvSpPr txBox="1"/>
          <p:nvPr/>
        </p:nvSpPr>
        <p:spPr>
          <a:xfrm>
            <a:off x="1125682" y="1025236"/>
            <a:ext cx="1143000" cy="1569660"/>
          </a:xfrm>
          <a:prstGeom prst="rect">
            <a:avLst/>
          </a:prstGeom>
          <a:solidFill>
            <a:schemeClr val="accent2"/>
          </a:solidFill>
        </p:spPr>
        <p:txBody>
          <a:bodyPr wrap="square" rtlCol="0">
            <a:spAutoFit/>
          </a:bodyPr>
          <a:lstStyle/>
          <a:p>
            <a:r>
              <a:rPr lang="en-US" sz="9600" b="1" dirty="0" smtClean="0">
                <a:latin typeface="Harrington" pitchFamily="82" charset="0"/>
              </a:rPr>
              <a:t>G</a:t>
            </a:r>
            <a:endParaRPr lang="en-US" sz="9600" b="1" dirty="0">
              <a:latin typeface="Harrington" pitchFamily="82" charset="0"/>
            </a:endParaRPr>
          </a:p>
        </p:txBody>
      </p:sp>
      <p:pic>
        <p:nvPicPr>
          <p:cNvPr id="6146" name="Picture 2" descr="C:\Users\Jo\Pictures\New folder\DSCF044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52109" y="3124200"/>
            <a:ext cx="3200400" cy="24003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1125682" y="2739886"/>
            <a:ext cx="3446318" cy="2862322"/>
          </a:xfrm>
          <a:prstGeom prst="rect">
            <a:avLst/>
          </a:prstGeom>
          <a:noFill/>
        </p:spPr>
        <p:txBody>
          <a:bodyPr wrap="square" rtlCol="0">
            <a:spAutoFit/>
          </a:bodyPr>
          <a:lstStyle/>
          <a:p>
            <a:r>
              <a:rPr lang="en-US" dirty="0" smtClean="0"/>
              <a:t>Mrs. Smith returned to the pictures from the beginning of the lesson and had students share how the pictures made them feel.  She compared their word choices to the choices they made at the beginning of the lesson.  Students shared whether or not they understood how their partner felt.  ( Were they just a little bit angry or were they furious?)</a:t>
            </a:r>
            <a:endParaRPr lang="en-US" dirty="0"/>
          </a:p>
        </p:txBody>
      </p:sp>
    </p:spTree>
    <p:extLst>
      <p:ext uri="{BB962C8B-B14F-4D97-AF65-F5344CB8AC3E}">
        <p14:creationId xmlns="" xmlns:p14="http://schemas.microsoft.com/office/powerpoint/2010/main" val="24381769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57400" y="1447800"/>
            <a:ext cx="6324600" cy="4278094"/>
          </a:xfrm>
          <a:prstGeom prst="rect">
            <a:avLst/>
          </a:prstGeom>
        </p:spPr>
        <p:txBody>
          <a:bodyPr wrap="square">
            <a:spAutoFit/>
          </a:bodyPr>
          <a:lstStyle/>
          <a:p>
            <a:r>
              <a:rPr lang="en-US" sz="1600" dirty="0" err="1" smtClean="0">
                <a:latin typeface="Calibri" pitchFamily="34" charset="0"/>
              </a:rPr>
              <a:t>Marzano</a:t>
            </a:r>
            <a:r>
              <a:rPr lang="en-US" sz="1600" dirty="0" smtClean="0">
                <a:latin typeface="Calibri" pitchFamily="34" charset="0"/>
              </a:rPr>
              <a:t>, R. J., Pickering, D. J., &amp; Pollock, J. E. (2001). </a:t>
            </a:r>
            <a:r>
              <a:rPr lang="en-US" sz="1600" i="1" dirty="0" smtClean="0">
                <a:latin typeface="Calibri" pitchFamily="34" charset="0"/>
              </a:rPr>
              <a:t>Classroom instruction that works: Research-based strategies for increasing student achievement. </a:t>
            </a:r>
            <a:r>
              <a:rPr lang="en-US" sz="1600" dirty="0" smtClean="0">
                <a:latin typeface="Calibri" pitchFamily="34" charset="0"/>
              </a:rPr>
              <a:t>Alexandria, VA: Association for Supervision</a:t>
            </a:r>
            <a:r>
              <a:rPr lang="en-US" sz="1600" i="1" dirty="0" smtClean="0">
                <a:latin typeface="Calibri" pitchFamily="34" charset="0"/>
              </a:rPr>
              <a:t> </a:t>
            </a:r>
            <a:r>
              <a:rPr lang="en-US" sz="1600" dirty="0" smtClean="0">
                <a:latin typeface="Calibri" pitchFamily="34" charset="0"/>
              </a:rPr>
              <a:t>and Curriculum Development.</a:t>
            </a:r>
          </a:p>
          <a:p>
            <a:endParaRPr lang="en-US" sz="1600" dirty="0" smtClean="0">
              <a:latin typeface="Calibri" pitchFamily="34" charset="0"/>
            </a:endParaRPr>
          </a:p>
          <a:p>
            <a:endParaRPr lang="en-US" sz="1600" dirty="0" smtClean="0">
              <a:latin typeface="Calibri" pitchFamily="34" charset="0"/>
            </a:endParaRPr>
          </a:p>
          <a:p>
            <a:r>
              <a:rPr lang="en-US" sz="1600" dirty="0" smtClean="0">
                <a:latin typeface="Calibri" pitchFamily="34" charset="0"/>
              </a:rPr>
              <a:t> </a:t>
            </a:r>
          </a:p>
          <a:p>
            <a:r>
              <a:rPr lang="en-US" sz="1600" dirty="0" smtClean="0">
                <a:latin typeface="Calibri" pitchFamily="34" charset="0"/>
              </a:rPr>
              <a:t>Pollock, J. E. (2007). </a:t>
            </a:r>
            <a:r>
              <a:rPr lang="en-US" sz="1600" i="1" dirty="0" smtClean="0">
                <a:latin typeface="Calibri" pitchFamily="34" charset="0"/>
              </a:rPr>
              <a:t>Improving student learning one teacher at a time. </a:t>
            </a:r>
            <a:r>
              <a:rPr lang="en-US" sz="1600" dirty="0" smtClean="0">
                <a:latin typeface="Calibri" pitchFamily="34" charset="0"/>
              </a:rPr>
              <a:t>Alexandria, VA: Association for Supervision and Curriculum Development.</a:t>
            </a:r>
          </a:p>
          <a:p>
            <a:endParaRPr lang="en-US" sz="1600" dirty="0" smtClean="0">
              <a:latin typeface="Calibri" pitchFamily="34" charset="0"/>
            </a:endParaRPr>
          </a:p>
          <a:p>
            <a:endParaRPr lang="en-US" sz="1600" dirty="0" smtClean="0">
              <a:latin typeface="Calibri" pitchFamily="34" charset="0"/>
            </a:endParaRPr>
          </a:p>
          <a:p>
            <a:r>
              <a:rPr lang="en-US" sz="1600" dirty="0" smtClean="0">
                <a:latin typeface="Calibri" pitchFamily="34" charset="0"/>
              </a:rPr>
              <a:t> </a:t>
            </a:r>
          </a:p>
          <a:p>
            <a:endParaRPr lang="en-US" sz="1600" dirty="0" smtClean="0">
              <a:latin typeface="Calibri" pitchFamily="34" charset="0"/>
            </a:endParaRPr>
          </a:p>
          <a:p>
            <a:r>
              <a:rPr lang="en-US" sz="1600" dirty="0" smtClean="0">
                <a:latin typeface="Calibri" pitchFamily="34" charset="0"/>
              </a:rPr>
              <a:t>Pollock, J. E., &amp; Ford, Sharon M. (2009). </a:t>
            </a:r>
            <a:r>
              <a:rPr lang="en-US" sz="1600" i="1" dirty="0" smtClean="0">
                <a:latin typeface="Calibri" pitchFamily="34" charset="0"/>
              </a:rPr>
              <a:t>Improving student learning one principal at a time. </a:t>
            </a:r>
            <a:r>
              <a:rPr lang="en-US" sz="1600" dirty="0" smtClean="0">
                <a:latin typeface="Calibri" pitchFamily="34" charset="0"/>
              </a:rPr>
              <a:t>Alexandria, VA: Association for Supervision and Curriculum Development.</a:t>
            </a:r>
          </a:p>
          <a:p>
            <a:endParaRPr lang="en-US" sz="1600" dirty="0">
              <a:latin typeface="Calibri" pitchFamily="34" charset="0"/>
            </a:endParaRPr>
          </a:p>
        </p:txBody>
      </p:sp>
      <p:pic>
        <p:nvPicPr>
          <p:cNvPr id="7" name="Picture 2" descr="http://images.betterworldbooks.com/141/Improving-Student-Learning-One-Teacher-at-a-Time-Pollock-Jane-E-9781416605201.jpg"/>
          <p:cNvPicPr>
            <a:picLocks noChangeAspect="1" noChangeArrowheads="1"/>
          </p:cNvPicPr>
          <p:nvPr/>
        </p:nvPicPr>
        <p:blipFill>
          <a:blip r:embed="rId3" cstate="print"/>
          <a:srcRect/>
          <a:stretch>
            <a:fillRect/>
          </a:stretch>
        </p:blipFill>
        <p:spPr bwMode="auto">
          <a:xfrm>
            <a:off x="1093011" y="2819400"/>
            <a:ext cx="950534" cy="1225230"/>
          </a:xfrm>
          <a:prstGeom prst="rect">
            <a:avLst/>
          </a:prstGeom>
          <a:ln>
            <a:noFill/>
          </a:ln>
          <a:effectLst>
            <a:outerShdw blurRad="292100" dist="139700" dir="2700000" algn="tl" rotWithShape="0">
              <a:srgbClr val="333333">
                <a:alpha val="65000"/>
              </a:srgbClr>
            </a:outerShdw>
          </a:effectLst>
        </p:spPr>
      </p:pic>
      <p:pic>
        <p:nvPicPr>
          <p:cNvPr id="8" name="Picture 4" descr="http://i43.tower.com/images/mm113091970/improving-student-learning-one-principal-time-sharon-m-ford-paperback-cover-art.jpg"/>
          <p:cNvPicPr>
            <a:picLocks noChangeAspect="1" noChangeArrowheads="1"/>
          </p:cNvPicPr>
          <p:nvPr/>
        </p:nvPicPr>
        <p:blipFill>
          <a:blip r:embed="rId4" cstate="print"/>
          <a:srcRect/>
          <a:stretch>
            <a:fillRect/>
          </a:stretch>
        </p:blipFill>
        <p:spPr bwMode="auto">
          <a:xfrm>
            <a:off x="1052945" y="4452972"/>
            <a:ext cx="990600" cy="1272921"/>
          </a:xfrm>
          <a:prstGeom prst="rect">
            <a:avLst/>
          </a:prstGeom>
          <a:ln>
            <a:noFill/>
          </a:ln>
          <a:effectLst>
            <a:outerShdw blurRad="292100" dist="139700" dir="2700000" algn="tl" rotWithShape="0">
              <a:srgbClr val="333333">
                <a:alpha val="65000"/>
              </a:srgbClr>
            </a:outerShdw>
          </a:effectLst>
        </p:spPr>
      </p:pic>
      <p:pic>
        <p:nvPicPr>
          <p:cNvPr id="9" name="Picture 8" descr="http://www.mcrel.org/SuccessInSight/Portals/7/Classroom%20Instruction%20That%20Works.jpg"/>
          <p:cNvPicPr>
            <a:picLocks noChangeAspect="1" noChangeArrowheads="1"/>
          </p:cNvPicPr>
          <p:nvPr/>
        </p:nvPicPr>
        <p:blipFill>
          <a:blip r:embed="rId5" cstate="print"/>
          <a:srcRect/>
          <a:stretch>
            <a:fillRect/>
          </a:stretch>
        </p:blipFill>
        <p:spPr bwMode="auto">
          <a:xfrm>
            <a:off x="1111078" y="1440873"/>
            <a:ext cx="914400" cy="11522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709914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63162" y="1191629"/>
            <a:ext cx="6858000" cy="1200329"/>
          </a:xfrm>
          <a:prstGeom prst="rect">
            <a:avLst/>
          </a:prstGeom>
          <a:noFill/>
        </p:spPr>
        <p:txBody>
          <a:bodyPr wrap="square" rtlCol="0">
            <a:spAutoFit/>
          </a:bodyPr>
          <a:lstStyle/>
          <a:p>
            <a:r>
              <a:rPr lang="en-US" sz="2400" dirty="0" smtClean="0"/>
              <a:t>GANAG is a lesson structure that allows teachers to plan for student use of research based instructional strategies.</a:t>
            </a:r>
            <a:endParaRPr lang="en-US" sz="2400" dirty="0"/>
          </a:p>
        </p:txBody>
      </p:sp>
      <p:sp>
        <p:nvSpPr>
          <p:cNvPr id="7" name="TextBox 6"/>
          <p:cNvSpPr txBox="1"/>
          <p:nvPr/>
        </p:nvSpPr>
        <p:spPr>
          <a:xfrm>
            <a:off x="1676400" y="2391958"/>
            <a:ext cx="4807528" cy="3170099"/>
          </a:xfrm>
          <a:prstGeom prst="rect">
            <a:avLst/>
          </a:prstGeom>
          <a:noFill/>
        </p:spPr>
        <p:txBody>
          <a:bodyPr wrap="square" rtlCol="0">
            <a:spAutoFit/>
          </a:bodyPr>
          <a:lstStyle/>
          <a:p>
            <a:r>
              <a:rPr lang="en-US" sz="4000" dirty="0" smtClean="0"/>
              <a:t>G</a:t>
            </a:r>
            <a:r>
              <a:rPr lang="en-US" dirty="0" smtClean="0"/>
              <a:t>= goal</a:t>
            </a:r>
          </a:p>
          <a:p>
            <a:r>
              <a:rPr lang="en-US" sz="4000" dirty="0" smtClean="0"/>
              <a:t>A</a:t>
            </a:r>
            <a:r>
              <a:rPr lang="en-US" dirty="0" smtClean="0"/>
              <a:t>= access prior knowledge</a:t>
            </a:r>
          </a:p>
          <a:p>
            <a:r>
              <a:rPr lang="en-US" sz="4000" dirty="0" smtClean="0"/>
              <a:t>N</a:t>
            </a:r>
            <a:r>
              <a:rPr lang="en-US" dirty="0" smtClean="0"/>
              <a:t>= new information</a:t>
            </a:r>
          </a:p>
          <a:p>
            <a:r>
              <a:rPr lang="en-US" sz="4000" dirty="0" smtClean="0"/>
              <a:t>A</a:t>
            </a:r>
            <a:r>
              <a:rPr lang="en-US" dirty="0" smtClean="0"/>
              <a:t>= application</a:t>
            </a:r>
          </a:p>
          <a:p>
            <a:r>
              <a:rPr lang="en-US" sz="4000" dirty="0" smtClean="0"/>
              <a:t>G</a:t>
            </a:r>
            <a:r>
              <a:rPr lang="en-US" dirty="0" smtClean="0"/>
              <a:t>= generalize the goal</a:t>
            </a:r>
            <a:endParaRPr lang="en-US" dirty="0"/>
          </a:p>
        </p:txBody>
      </p:sp>
      <p:pic>
        <p:nvPicPr>
          <p:cNvPr id="8" name="Picture 2" descr="http://images.betterworldbooks.com/141/Improving-Student-Learning-One-Teacher-at-a-Time-Pollock-Jane-E-9781416605201.jpg"/>
          <p:cNvPicPr>
            <a:picLocks noChangeAspect="1" noChangeArrowheads="1"/>
          </p:cNvPicPr>
          <p:nvPr/>
        </p:nvPicPr>
        <p:blipFill>
          <a:blip r:embed="rId3" cstate="print"/>
          <a:srcRect/>
          <a:stretch>
            <a:fillRect/>
          </a:stretch>
        </p:blipFill>
        <p:spPr bwMode="auto">
          <a:xfrm>
            <a:off x="4525720" y="2057400"/>
            <a:ext cx="1801090" cy="2321589"/>
          </a:xfrm>
          <a:prstGeom prst="rect">
            <a:avLst/>
          </a:prstGeom>
          <a:ln>
            <a:noFill/>
          </a:ln>
          <a:effectLst>
            <a:outerShdw blurRad="292100" dist="139700" dir="2700000" algn="tl" rotWithShape="0">
              <a:srgbClr val="333333">
                <a:alpha val="65000"/>
              </a:srgbClr>
            </a:outerShdw>
          </a:effectLst>
        </p:spPr>
      </p:pic>
      <p:pic>
        <p:nvPicPr>
          <p:cNvPr id="10" name="Picture 4" descr="http://i43.tower.com/images/mm113091970/improving-student-learning-one-principal-time-sharon-m-ford-paperback-cover-art.jpg"/>
          <p:cNvPicPr>
            <a:picLocks noChangeAspect="1" noChangeArrowheads="1"/>
          </p:cNvPicPr>
          <p:nvPr/>
        </p:nvPicPr>
        <p:blipFill>
          <a:blip r:embed="rId4" cstate="print"/>
          <a:srcRect/>
          <a:stretch>
            <a:fillRect/>
          </a:stretch>
        </p:blipFill>
        <p:spPr bwMode="auto">
          <a:xfrm>
            <a:off x="6483928" y="3218194"/>
            <a:ext cx="1725080" cy="22167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4078385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27540" t="14583" r="13281" b="28125"/>
          <a:stretch>
            <a:fillRect/>
          </a:stretch>
        </p:blipFill>
        <p:spPr bwMode="auto">
          <a:xfrm>
            <a:off x="4953000" y="762000"/>
            <a:ext cx="3478876" cy="2525949"/>
          </a:xfrm>
          <a:prstGeom prst="rect">
            <a:avLst/>
          </a:prstGeom>
          <a:ln>
            <a:solidFill>
              <a:schemeClr val="tx1"/>
            </a:solidFill>
          </a:ln>
          <a:effectLst>
            <a:outerShdw blurRad="292100" dist="139700" dir="2700000" algn="tl" rotWithShape="0">
              <a:srgbClr val="333333">
                <a:alpha val="65000"/>
              </a:srgbClr>
            </a:outerShdw>
          </a:effectLst>
        </p:spPr>
      </p:pic>
      <p:sp>
        <p:nvSpPr>
          <p:cNvPr id="3" name="TextBox 2"/>
          <p:cNvSpPr txBox="1"/>
          <p:nvPr/>
        </p:nvSpPr>
        <p:spPr>
          <a:xfrm>
            <a:off x="914400" y="2362200"/>
            <a:ext cx="3886200"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600" dirty="0" smtClean="0"/>
              <a:t>Standard </a:t>
            </a:r>
            <a:r>
              <a:rPr lang="en-US" sz="1600" dirty="0" smtClean="0"/>
              <a:t>RL.1.4</a:t>
            </a:r>
            <a:r>
              <a:rPr lang="en-US" sz="1600" dirty="0" smtClean="0"/>
              <a:t>.</a:t>
            </a:r>
            <a:endParaRPr lang="en-US" sz="1600" dirty="0" smtClean="0"/>
          </a:p>
          <a:p>
            <a:r>
              <a:rPr lang="en-US" sz="1600" dirty="0" smtClean="0"/>
              <a:t>Identify </a:t>
            </a:r>
            <a:r>
              <a:rPr lang="en-US" sz="1600" dirty="0" smtClean="0"/>
              <a:t>words and phrases in stories or poems that suggest feelings or appeal to the senses.</a:t>
            </a:r>
            <a:endParaRPr lang="en-US" sz="1600" dirty="0"/>
          </a:p>
        </p:txBody>
      </p:sp>
      <p:sp>
        <p:nvSpPr>
          <p:cNvPr id="4" name="TextBox 3"/>
          <p:cNvSpPr txBox="1"/>
          <p:nvPr/>
        </p:nvSpPr>
        <p:spPr>
          <a:xfrm>
            <a:off x="1295400" y="1295400"/>
            <a:ext cx="3276600" cy="923330"/>
          </a:xfrm>
          <a:prstGeom prst="rect">
            <a:avLst/>
          </a:prstGeom>
          <a:noFill/>
        </p:spPr>
        <p:txBody>
          <a:bodyPr wrap="square" rtlCol="0">
            <a:spAutoFit/>
          </a:bodyPr>
          <a:lstStyle/>
          <a:p>
            <a:r>
              <a:rPr lang="en-US" dirty="0" smtClean="0"/>
              <a:t>Ms. Smith began her planning with the pacing guide.  She selected a standard.</a:t>
            </a:r>
            <a:endParaRPr lang="en-US" dirty="0"/>
          </a:p>
        </p:txBody>
      </p:sp>
      <p:sp>
        <p:nvSpPr>
          <p:cNvPr id="5" name="Right Arrow 4"/>
          <p:cNvSpPr/>
          <p:nvPr/>
        </p:nvSpPr>
        <p:spPr>
          <a:xfrm rot="297920">
            <a:off x="2984857" y="1831030"/>
            <a:ext cx="1828800" cy="3810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6" name="Picture 4" descr="http://www.mollybang.com/Images/sophie.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76400" y="4191000"/>
            <a:ext cx="1928318" cy="201647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914400" y="3429000"/>
            <a:ext cx="4114800" cy="646331"/>
          </a:xfrm>
          <a:prstGeom prst="rect">
            <a:avLst/>
          </a:prstGeom>
          <a:noFill/>
        </p:spPr>
        <p:txBody>
          <a:bodyPr wrap="square" rtlCol="0">
            <a:spAutoFit/>
          </a:bodyPr>
          <a:lstStyle/>
          <a:p>
            <a:r>
              <a:rPr lang="en-US" dirty="0" smtClean="0"/>
              <a:t>Next she selected a text from the suggested works listed in Unit 4.</a:t>
            </a:r>
          </a:p>
        </p:txBody>
      </p:sp>
      <p:pic>
        <p:nvPicPr>
          <p:cNvPr id="1027" name="Picture 3"/>
          <p:cNvPicPr>
            <a:picLocks noChangeAspect="1" noChangeArrowheads="1"/>
          </p:cNvPicPr>
          <p:nvPr/>
        </p:nvPicPr>
        <p:blipFill>
          <a:blip r:embed="rId5" cstate="print"/>
          <a:srcRect l="23437" t="18750" r="23438" b="29167"/>
          <a:stretch>
            <a:fillRect/>
          </a:stretch>
        </p:blipFill>
        <p:spPr bwMode="auto">
          <a:xfrm>
            <a:off x="4495800" y="3886200"/>
            <a:ext cx="3581400" cy="2633382"/>
          </a:xfrm>
          <a:prstGeom prst="rect">
            <a:avLst/>
          </a:prstGeom>
          <a:ln>
            <a:noFill/>
          </a:ln>
          <a:effectLst>
            <a:outerShdw blurRad="292100" dist="139700" dir="2700000" algn="tl" rotWithShape="0">
              <a:srgbClr val="333333">
                <a:alpha val="65000"/>
              </a:srgbClr>
            </a:outerShdw>
          </a:effectLst>
        </p:spPr>
      </p:pic>
      <p:sp>
        <p:nvSpPr>
          <p:cNvPr id="9" name="Right Arrow 8"/>
          <p:cNvSpPr/>
          <p:nvPr/>
        </p:nvSpPr>
        <p:spPr>
          <a:xfrm rot="983212">
            <a:off x="3064600" y="5736633"/>
            <a:ext cx="1828800" cy="3810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94509" y="1043502"/>
            <a:ext cx="6781800" cy="1508105"/>
          </a:xfrm>
          <a:prstGeom prst="rect">
            <a:avLst/>
          </a:prstGeom>
          <a:noFill/>
        </p:spPr>
        <p:txBody>
          <a:bodyPr wrap="square" rtlCol="0">
            <a:spAutoFit/>
          </a:bodyPr>
          <a:lstStyle/>
          <a:p>
            <a:pPr>
              <a:buNone/>
            </a:pPr>
            <a:r>
              <a:rPr lang="en-US" sz="2800" b="1" dirty="0" smtClean="0">
                <a:solidFill>
                  <a:sysClr val="windowText" lastClr="000000"/>
                </a:solidFill>
                <a:effectLst>
                  <a:outerShdw blurRad="38100" dist="38100" dir="2700000" algn="tl">
                    <a:srgbClr val="000000">
                      <a:alpha val="43137"/>
                    </a:srgbClr>
                  </a:outerShdw>
                </a:effectLst>
              </a:rPr>
              <a:t>The purpose of the GANAG </a:t>
            </a:r>
            <a:r>
              <a:rPr lang="en-US" sz="2800" b="1" dirty="0" smtClean="0">
                <a:solidFill>
                  <a:sysClr val="windowText" lastClr="000000"/>
                </a:solidFill>
                <a:effectLst>
                  <a:outerShdw blurRad="38100" dist="38100" dir="2700000" algn="tl">
                    <a:srgbClr val="000000">
                      <a:alpha val="43137"/>
                    </a:srgbClr>
                  </a:outerShdw>
                </a:effectLst>
              </a:rPr>
              <a:t>structure is</a:t>
            </a:r>
            <a:endParaRPr lang="en-US" sz="2800" b="1" dirty="0" smtClean="0">
              <a:solidFill>
                <a:sysClr val="windowText" lastClr="000000"/>
              </a:solidFill>
              <a:effectLst>
                <a:outerShdw blurRad="38100" dist="38100" dir="2700000" algn="tl">
                  <a:srgbClr val="000000">
                    <a:alpha val="43137"/>
                  </a:srgbClr>
                </a:outerShdw>
              </a:effectLst>
            </a:endParaRPr>
          </a:p>
          <a:p>
            <a:pPr>
              <a:buNone/>
            </a:pPr>
            <a:endParaRPr lang="en-US" sz="1600" b="1" dirty="0" smtClean="0">
              <a:solidFill>
                <a:sysClr val="windowText" lastClr="000000"/>
              </a:solidFill>
              <a:effectLst>
                <a:outerShdw blurRad="38100" dist="38100" dir="2700000" algn="tl">
                  <a:srgbClr val="000000">
                    <a:alpha val="43137"/>
                  </a:srgbClr>
                </a:outerShdw>
              </a:effectLst>
            </a:endParaRPr>
          </a:p>
          <a:p>
            <a:pPr>
              <a:buNone/>
            </a:pPr>
            <a:r>
              <a:rPr lang="en-US" sz="2400" dirty="0" smtClean="0">
                <a:solidFill>
                  <a:sysClr val="windowText" lastClr="000000"/>
                </a:solidFill>
                <a:effectLst>
                  <a:outerShdw blurRad="38100" dist="38100" dir="2700000" algn="tl">
                    <a:srgbClr val="000000">
                      <a:alpha val="43137"/>
                    </a:srgbClr>
                  </a:outerShdw>
                </a:effectLst>
              </a:rPr>
              <a:t>To give students the opportunity to actively use the nine high-yield strategies:</a:t>
            </a:r>
          </a:p>
        </p:txBody>
      </p:sp>
      <p:sp>
        <p:nvSpPr>
          <p:cNvPr id="6" name="TextBox 5"/>
          <p:cNvSpPr txBox="1"/>
          <p:nvPr/>
        </p:nvSpPr>
        <p:spPr>
          <a:xfrm>
            <a:off x="904009" y="2604745"/>
            <a:ext cx="3581400" cy="646331"/>
          </a:xfrm>
          <a:prstGeom prst="rect">
            <a:avLst/>
          </a:prstGeom>
          <a:solidFill>
            <a:srgbClr val="00B0F0"/>
          </a:solidFill>
          <a:ln>
            <a:solidFill>
              <a:schemeClr val="tx1"/>
            </a:solidFill>
          </a:ln>
        </p:spPr>
        <p:txBody>
          <a:bodyPr wrap="square" rtlCol="0">
            <a:spAutoFit/>
          </a:bodyPr>
          <a:lstStyle/>
          <a:p>
            <a:r>
              <a:rPr lang="en-US" dirty="0" smtClean="0">
                <a:solidFill>
                  <a:sysClr val="windowText" lastClr="000000"/>
                </a:solidFill>
              </a:rPr>
              <a:t>(2) Identifying Similarities and Differences</a:t>
            </a:r>
            <a:endParaRPr lang="en-US" dirty="0">
              <a:solidFill>
                <a:sysClr val="windowText" lastClr="000000"/>
              </a:solidFill>
            </a:endParaRPr>
          </a:p>
        </p:txBody>
      </p:sp>
      <p:sp>
        <p:nvSpPr>
          <p:cNvPr id="7" name="TextBox 6"/>
          <p:cNvSpPr txBox="1"/>
          <p:nvPr/>
        </p:nvSpPr>
        <p:spPr>
          <a:xfrm>
            <a:off x="904009" y="3352800"/>
            <a:ext cx="3581400" cy="369332"/>
          </a:xfrm>
          <a:prstGeom prst="rect">
            <a:avLst/>
          </a:prstGeom>
          <a:solidFill>
            <a:srgbClr val="990099"/>
          </a:solidFill>
          <a:ln>
            <a:solidFill>
              <a:schemeClr val="tx1"/>
            </a:solidFill>
          </a:ln>
        </p:spPr>
        <p:txBody>
          <a:bodyPr wrap="square" rtlCol="0">
            <a:spAutoFit/>
          </a:bodyPr>
          <a:lstStyle/>
          <a:p>
            <a:r>
              <a:rPr lang="en-US" dirty="0" smtClean="0">
                <a:solidFill>
                  <a:sysClr val="windowText" lastClr="000000"/>
                </a:solidFill>
              </a:rPr>
              <a:t>(3) Summarizing and Note Taking</a:t>
            </a:r>
            <a:endParaRPr lang="en-US" dirty="0">
              <a:solidFill>
                <a:sysClr val="windowText" lastClr="000000"/>
              </a:solidFill>
            </a:endParaRPr>
          </a:p>
        </p:txBody>
      </p:sp>
      <p:sp>
        <p:nvSpPr>
          <p:cNvPr id="8" name="TextBox 7"/>
          <p:cNvSpPr txBox="1"/>
          <p:nvPr/>
        </p:nvSpPr>
        <p:spPr>
          <a:xfrm>
            <a:off x="904009" y="3860631"/>
            <a:ext cx="3581400" cy="646331"/>
          </a:xfrm>
          <a:prstGeom prst="rect">
            <a:avLst/>
          </a:prstGeom>
          <a:solidFill>
            <a:srgbClr val="9933FF"/>
          </a:solidFill>
          <a:ln>
            <a:solidFill>
              <a:schemeClr val="tx1"/>
            </a:solidFill>
          </a:ln>
        </p:spPr>
        <p:txBody>
          <a:bodyPr wrap="square" rtlCol="0">
            <a:spAutoFit/>
          </a:bodyPr>
          <a:lstStyle/>
          <a:p>
            <a:r>
              <a:rPr lang="en-US" dirty="0" smtClean="0">
                <a:solidFill>
                  <a:sysClr val="windowText" lastClr="000000"/>
                </a:solidFill>
              </a:rPr>
              <a:t>(4) Reinforcing Effort and Providing Recognition</a:t>
            </a:r>
          </a:p>
        </p:txBody>
      </p:sp>
      <p:sp>
        <p:nvSpPr>
          <p:cNvPr id="9" name="TextBox 8"/>
          <p:cNvSpPr txBox="1"/>
          <p:nvPr/>
        </p:nvSpPr>
        <p:spPr>
          <a:xfrm>
            <a:off x="904009" y="4684930"/>
            <a:ext cx="3581400" cy="369332"/>
          </a:xfrm>
          <a:prstGeom prst="rect">
            <a:avLst/>
          </a:prstGeom>
          <a:solidFill>
            <a:srgbClr val="92D050"/>
          </a:solidFill>
          <a:ln>
            <a:solidFill>
              <a:schemeClr val="tx1"/>
            </a:solidFill>
          </a:ln>
        </p:spPr>
        <p:txBody>
          <a:bodyPr wrap="square" rtlCol="0">
            <a:spAutoFit/>
          </a:bodyPr>
          <a:lstStyle/>
          <a:p>
            <a:r>
              <a:rPr lang="en-US" dirty="0" smtClean="0">
                <a:solidFill>
                  <a:sysClr val="windowText" lastClr="000000"/>
                </a:solidFill>
              </a:rPr>
              <a:t>(5) Homework and Practice</a:t>
            </a:r>
            <a:endParaRPr lang="en-US" dirty="0">
              <a:solidFill>
                <a:sysClr val="windowText" lastClr="000000"/>
              </a:solidFill>
            </a:endParaRPr>
          </a:p>
        </p:txBody>
      </p:sp>
      <p:sp>
        <p:nvSpPr>
          <p:cNvPr id="10" name="TextBox 9"/>
          <p:cNvSpPr txBox="1"/>
          <p:nvPr/>
        </p:nvSpPr>
        <p:spPr>
          <a:xfrm>
            <a:off x="904009" y="5167836"/>
            <a:ext cx="3581400" cy="369332"/>
          </a:xfrm>
          <a:prstGeom prst="rect">
            <a:avLst/>
          </a:prstGeom>
          <a:solidFill>
            <a:srgbClr val="FFC000"/>
          </a:solidFill>
          <a:ln>
            <a:solidFill>
              <a:schemeClr val="tx1"/>
            </a:solidFill>
          </a:ln>
        </p:spPr>
        <p:txBody>
          <a:bodyPr wrap="square" rtlCol="0">
            <a:spAutoFit/>
          </a:bodyPr>
          <a:lstStyle/>
          <a:p>
            <a:r>
              <a:rPr lang="en-US" dirty="0" smtClean="0">
                <a:solidFill>
                  <a:sysClr val="windowText" lastClr="000000"/>
                </a:solidFill>
              </a:rPr>
              <a:t>(6) Nonlinguistic Representations</a:t>
            </a:r>
          </a:p>
        </p:txBody>
      </p:sp>
      <p:sp>
        <p:nvSpPr>
          <p:cNvPr id="11" name="TextBox 10"/>
          <p:cNvSpPr txBox="1"/>
          <p:nvPr/>
        </p:nvSpPr>
        <p:spPr>
          <a:xfrm>
            <a:off x="4724400" y="2604700"/>
            <a:ext cx="3429000" cy="369332"/>
          </a:xfrm>
          <a:prstGeom prst="rect">
            <a:avLst/>
          </a:prstGeom>
          <a:solidFill>
            <a:schemeClr val="accent6">
              <a:lumMod val="60000"/>
              <a:lumOff val="40000"/>
            </a:schemeClr>
          </a:solidFill>
          <a:ln>
            <a:solidFill>
              <a:schemeClr val="tx1"/>
            </a:solidFill>
          </a:ln>
        </p:spPr>
        <p:txBody>
          <a:bodyPr wrap="square" rtlCol="0">
            <a:spAutoFit/>
          </a:bodyPr>
          <a:lstStyle/>
          <a:p>
            <a:r>
              <a:rPr lang="en-US" dirty="0" smtClean="0">
                <a:solidFill>
                  <a:sysClr val="windowText" lastClr="000000"/>
                </a:solidFill>
              </a:rPr>
              <a:t>(7) </a:t>
            </a:r>
            <a:r>
              <a:rPr lang="en-US" dirty="0" smtClean="0"/>
              <a:t>Cooperative</a:t>
            </a:r>
            <a:r>
              <a:rPr lang="en-US" dirty="0" smtClean="0">
                <a:solidFill>
                  <a:sysClr val="windowText" lastClr="000000"/>
                </a:solidFill>
              </a:rPr>
              <a:t> Learning</a:t>
            </a:r>
          </a:p>
        </p:txBody>
      </p:sp>
      <p:sp>
        <p:nvSpPr>
          <p:cNvPr id="12" name="TextBox 11"/>
          <p:cNvSpPr txBox="1"/>
          <p:nvPr/>
        </p:nvSpPr>
        <p:spPr>
          <a:xfrm>
            <a:off x="4724400" y="3214300"/>
            <a:ext cx="3429000" cy="646331"/>
          </a:xfrm>
          <a:prstGeom prst="rect">
            <a:avLst/>
          </a:prstGeom>
          <a:solidFill>
            <a:srgbClr val="CC0000"/>
          </a:solidFill>
          <a:ln>
            <a:solidFill>
              <a:schemeClr val="tx1"/>
            </a:solidFill>
          </a:ln>
        </p:spPr>
        <p:txBody>
          <a:bodyPr wrap="square" rtlCol="0">
            <a:spAutoFit/>
          </a:bodyPr>
          <a:lstStyle/>
          <a:p>
            <a:r>
              <a:rPr lang="en-US" dirty="0" smtClean="0">
                <a:solidFill>
                  <a:sysClr val="windowText" lastClr="000000"/>
                </a:solidFill>
              </a:rPr>
              <a:t>(8) Setting Objectives and Providing Feedback</a:t>
            </a:r>
            <a:endParaRPr lang="en-US" dirty="0">
              <a:solidFill>
                <a:sysClr val="windowText" lastClr="000000"/>
              </a:solidFill>
            </a:endParaRPr>
          </a:p>
        </p:txBody>
      </p:sp>
      <p:sp>
        <p:nvSpPr>
          <p:cNvPr id="13" name="TextBox 12"/>
          <p:cNvSpPr txBox="1"/>
          <p:nvPr/>
        </p:nvSpPr>
        <p:spPr>
          <a:xfrm>
            <a:off x="4724400" y="4038599"/>
            <a:ext cx="3429000" cy="646331"/>
          </a:xfrm>
          <a:prstGeom prst="rect">
            <a:avLst/>
          </a:prstGeom>
          <a:solidFill>
            <a:srgbClr val="FF99CC"/>
          </a:solidFill>
          <a:ln>
            <a:solidFill>
              <a:schemeClr val="tx1"/>
            </a:solidFill>
          </a:ln>
        </p:spPr>
        <p:txBody>
          <a:bodyPr wrap="square" rtlCol="0">
            <a:spAutoFit/>
          </a:bodyPr>
          <a:lstStyle/>
          <a:p>
            <a:r>
              <a:rPr lang="en-US" dirty="0" smtClean="0">
                <a:solidFill>
                  <a:sysClr val="windowText" lastClr="000000"/>
                </a:solidFill>
              </a:rPr>
              <a:t>(9) Generating and Testing Hypotheses</a:t>
            </a:r>
            <a:endParaRPr lang="en-US" dirty="0">
              <a:solidFill>
                <a:sysClr val="windowText" lastClr="000000"/>
              </a:solidFill>
            </a:endParaRPr>
          </a:p>
        </p:txBody>
      </p:sp>
      <p:sp>
        <p:nvSpPr>
          <p:cNvPr id="14" name="TextBox 13"/>
          <p:cNvSpPr txBox="1"/>
          <p:nvPr/>
        </p:nvSpPr>
        <p:spPr>
          <a:xfrm>
            <a:off x="4724400" y="4872335"/>
            <a:ext cx="3429000" cy="646331"/>
          </a:xfrm>
          <a:prstGeom prst="rect">
            <a:avLst/>
          </a:prstGeom>
          <a:solidFill>
            <a:srgbClr val="00B050"/>
          </a:solidFill>
          <a:ln>
            <a:solidFill>
              <a:schemeClr val="tx1"/>
            </a:solidFill>
          </a:ln>
        </p:spPr>
        <p:txBody>
          <a:bodyPr wrap="square" rtlCol="0">
            <a:spAutoFit/>
          </a:bodyPr>
          <a:lstStyle/>
          <a:p>
            <a:r>
              <a:rPr lang="en-US" dirty="0" smtClean="0">
                <a:solidFill>
                  <a:sysClr val="windowText" lastClr="000000"/>
                </a:solidFill>
              </a:rPr>
              <a:t>(10) Cues, Questions and Advance Organizers</a:t>
            </a:r>
            <a:endParaRPr lang="en-US" dirty="0">
              <a:solidFill>
                <a:sysClr val="windowText" lastClr="000000"/>
              </a:solidFill>
            </a:endParaRPr>
          </a:p>
        </p:txBody>
      </p:sp>
    </p:spTree>
    <p:extLst>
      <p:ext uri="{BB962C8B-B14F-4D97-AF65-F5344CB8AC3E}">
        <p14:creationId xmlns="" xmlns:p14="http://schemas.microsoft.com/office/powerpoint/2010/main" val="1856299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Jo\Pictures\New folder\DSCF040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0600" y="2209800"/>
            <a:ext cx="4104720" cy="307854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5257800" y="2057400"/>
            <a:ext cx="2819400" cy="923330"/>
          </a:xfrm>
          <a:prstGeom prst="rect">
            <a:avLst/>
          </a:prstGeom>
          <a:noFill/>
        </p:spPr>
        <p:txBody>
          <a:bodyPr wrap="square" rtlCol="0">
            <a:spAutoFit/>
          </a:bodyPr>
          <a:lstStyle/>
          <a:p>
            <a:r>
              <a:rPr lang="en-US" dirty="0" smtClean="0"/>
              <a:t>Teacher showed slides and asked students to share how the picture made them feel</a:t>
            </a:r>
            <a:endParaRPr lang="en-US" dirty="0"/>
          </a:p>
        </p:txBody>
      </p:sp>
      <p:sp>
        <p:nvSpPr>
          <p:cNvPr id="3" name="TextBox 2"/>
          <p:cNvSpPr txBox="1"/>
          <p:nvPr/>
        </p:nvSpPr>
        <p:spPr>
          <a:xfrm>
            <a:off x="1143000" y="990600"/>
            <a:ext cx="1143000" cy="1569660"/>
          </a:xfrm>
          <a:prstGeom prst="rect">
            <a:avLst/>
          </a:prstGeom>
          <a:solidFill>
            <a:schemeClr val="accent2"/>
          </a:solidFill>
        </p:spPr>
        <p:txBody>
          <a:bodyPr wrap="square" rtlCol="0">
            <a:spAutoFit/>
          </a:bodyPr>
          <a:lstStyle/>
          <a:p>
            <a:r>
              <a:rPr lang="en-US" sz="9600" b="1" dirty="0" smtClean="0">
                <a:latin typeface="Harrington" pitchFamily="82" charset="0"/>
              </a:rPr>
              <a:t>A</a:t>
            </a:r>
            <a:endParaRPr lang="en-US" sz="9600" b="1" dirty="0">
              <a:latin typeface="Harrington" pitchFamily="82" charset="0"/>
            </a:endParaRPr>
          </a:p>
        </p:txBody>
      </p:sp>
      <p:sp>
        <p:nvSpPr>
          <p:cNvPr id="9" name="TextBox 8"/>
          <p:cNvSpPr txBox="1"/>
          <p:nvPr/>
        </p:nvSpPr>
        <p:spPr>
          <a:xfrm>
            <a:off x="2286000" y="1269087"/>
            <a:ext cx="5715000" cy="707886"/>
          </a:xfrm>
          <a:prstGeom prst="rect">
            <a:avLst/>
          </a:prstGeom>
          <a:noFill/>
        </p:spPr>
        <p:txBody>
          <a:bodyPr wrap="square" rtlCol="0">
            <a:spAutoFit/>
          </a:bodyPr>
          <a:lstStyle/>
          <a:p>
            <a:r>
              <a:rPr lang="en-US" sz="4000" dirty="0" smtClean="0"/>
              <a:t>Accessing Prior Knowledge</a:t>
            </a:r>
            <a:endParaRPr lang="en-US" sz="4000" dirty="0"/>
          </a:p>
        </p:txBody>
      </p:sp>
      <p:pic>
        <p:nvPicPr>
          <p:cNvPr id="10" name="Picture 6" descr="C:\Users\Jo\Pictures\New folder\DSCF0403.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800600" y="3048000"/>
            <a:ext cx="2072720" cy="155454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1" name="Picture 5" descr="C:\Users\Jo\Pictures\New folder\DSCF0402.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943600" y="4267200"/>
            <a:ext cx="2220861" cy="166564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12" name="TextBox 11"/>
          <p:cNvSpPr txBox="1"/>
          <p:nvPr/>
        </p:nvSpPr>
        <p:spPr>
          <a:xfrm>
            <a:off x="5334000" y="6230861"/>
            <a:ext cx="3581400" cy="369332"/>
          </a:xfrm>
          <a:prstGeom prst="rect">
            <a:avLst/>
          </a:prstGeom>
          <a:solidFill>
            <a:srgbClr val="FFC000"/>
          </a:solidFill>
          <a:ln>
            <a:solidFill>
              <a:schemeClr val="tx1"/>
            </a:solidFill>
          </a:ln>
        </p:spPr>
        <p:txBody>
          <a:bodyPr wrap="square" rtlCol="0">
            <a:spAutoFit/>
          </a:bodyPr>
          <a:lstStyle/>
          <a:p>
            <a:r>
              <a:rPr lang="en-US" dirty="0" smtClean="0">
                <a:solidFill>
                  <a:sysClr val="windowText" lastClr="000000"/>
                </a:solidFill>
              </a:rPr>
              <a:t>(6) Nonlinguistic Representations</a:t>
            </a:r>
          </a:p>
        </p:txBody>
      </p:sp>
    </p:spTree>
    <p:extLst>
      <p:ext uri="{BB962C8B-B14F-4D97-AF65-F5344CB8AC3E}">
        <p14:creationId xmlns="" xmlns:p14="http://schemas.microsoft.com/office/powerpoint/2010/main" val="2433375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00600" y="1981200"/>
            <a:ext cx="3222430" cy="365112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66800" y="1143000"/>
            <a:ext cx="6781800" cy="646331"/>
          </a:xfrm>
          <a:prstGeom prst="rect">
            <a:avLst/>
          </a:prstGeom>
          <a:noFill/>
        </p:spPr>
        <p:txBody>
          <a:bodyPr wrap="square" rtlCol="0">
            <a:spAutoFit/>
          </a:bodyPr>
          <a:lstStyle/>
          <a:p>
            <a:r>
              <a:rPr lang="en-US" dirty="0" smtClean="0"/>
              <a:t>Teacher listened for words and phrases that described how they felt when looking at three pictures.  </a:t>
            </a:r>
            <a:endParaRPr lang="en-US" dirty="0"/>
          </a:p>
        </p:txBody>
      </p:sp>
      <p:sp>
        <p:nvSpPr>
          <p:cNvPr id="6" name="TextBox 5"/>
          <p:cNvSpPr txBox="1"/>
          <p:nvPr/>
        </p:nvSpPr>
        <p:spPr>
          <a:xfrm>
            <a:off x="914400" y="2438400"/>
            <a:ext cx="3657600" cy="2031325"/>
          </a:xfrm>
          <a:prstGeom prst="rect">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dirty="0" smtClean="0"/>
              <a:t>S</a:t>
            </a:r>
            <a:r>
              <a:rPr lang="en-US" dirty="0" smtClean="0"/>
              <a:t>he </a:t>
            </a:r>
            <a:r>
              <a:rPr lang="en-US" dirty="0" smtClean="0"/>
              <a:t>listened for the level of intensity of the words and phrases that students were using to describe how they felt. </a:t>
            </a:r>
            <a:endParaRPr lang="en-US" dirty="0" smtClean="0"/>
          </a:p>
          <a:p>
            <a:r>
              <a:rPr lang="en-US" dirty="0" smtClean="0"/>
              <a:t>(Sad</a:t>
            </a:r>
            <a:r>
              <a:rPr lang="en-US" dirty="0" smtClean="0"/>
              <a:t>, mad vs. angry, furious, or livid)  Then asked students if some words described how they felt better than others.</a:t>
            </a:r>
            <a:endParaRPr lang="en-US" dirty="0"/>
          </a:p>
        </p:txBody>
      </p:sp>
    </p:spTree>
    <p:extLst>
      <p:ext uri="{BB962C8B-B14F-4D97-AF65-F5344CB8AC3E}">
        <p14:creationId xmlns="" xmlns:p14="http://schemas.microsoft.com/office/powerpoint/2010/main" val="2024063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2743200"/>
            <a:ext cx="5715000" cy="1323439"/>
          </a:xfrm>
          <a:prstGeom prst="rect">
            <a:avLst/>
          </a:prstGeom>
          <a:noFill/>
        </p:spPr>
        <p:txBody>
          <a:bodyPr wrap="square" rtlCol="0">
            <a:spAutoFit/>
          </a:bodyPr>
          <a:lstStyle/>
          <a:p>
            <a:pPr algn="ctr"/>
            <a:r>
              <a:rPr lang="en-US" sz="4800" dirty="0" smtClean="0"/>
              <a:t>Goal: </a:t>
            </a:r>
            <a:r>
              <a:rPr lang="en-US" sz="3200" dirty="0" smtClean="0"/>
              <a:t> I can find words and     phrases that describe feelings</a:t>
            </a:r>
            <a:endParaRPr lang="en-US" sz="3200" dirty="0"/>
          </a:p>
        </p:txBody>
      </p:sp>
      <p:sp>
        <p:nvSpPr>
          <p:cNvPr id="4" name="TextBox 3"/>
          <p:cNvSpPr txBox="1"/>
          <p:nvPr/>
        </p:nvSpPr>
        <p:spPr>
          <a:xfrm>
            <a:off x="5410200" y="5029200"/>
            <a:ext cx="2874818" cy="646331"/>
          </a:xfrm>
          <a:prstGeom prst="rect">
            <a:avLst/>
          </a:prstGeom>
          <a:solidFill>
            <a:srgbClr val="CC0000"/>
          </a:solidFill>
          <a:ln>
            <a:solidFill>
              <a:schemeClr val="tx1"/>
            </a:solidFill>
          </a:ln>
        </p:spPr>
        <p:txBody>
          <a:bodyPr wrap="square" rtlCol="0">
            <a:spAutoFit/>
          </a:bodyPr>
          <a:lstStyle/>
          <a:p>
            <a:r>
              <a:rPr lang="en-US" dirty="0" smtClean="0">
                <a:solidFill>
                  <a:sysClr val="windowText" lastClr="000000"/>
                </a:solidFill>
              </a:rPr>
              <a:t>(8) Setting Objectives and Providing Feedback</a:t>
            </a:r>
            <a:endParaRPr lang="en-US" dirty="0">
              <a:solidFill>
                <a:sysClr val="windowText" lastClr="000000"/>
              </a:solidFill>
            </a:endParaRPr>
          </a:p>
        </p:txBody>
      </p:sp>
      <p:sp>
        <p:nvSpPr>
          <p:cNvPr id="3" name="TextBox 2"/>
          <p:cNvSpPr txBox="1"/>
          <p:nvPr/>
        </p:nvSpPr>
        <p:spPr>
          <a:xfrm>
            <a:off x="1143000" y="2743200"/>
            <a:ext cx="1143000" cy="1569660"/>
          </a:xfrm>
          <a:prstGeom prst="rect">
            <a:avLst/>
          </a:prstGeom>
          <a:solidFill>
            <a:schemeClr val="accent2"/>
          </a:solidFill>
        </p:spPr>
        <p:txBody>
          <a:bodyPr wrap="square" rtlCol="0">
            <a:spAutoFit/>
          </a:bodyPr>
          <a:lstStyle/>
          <a:p>
            <a:r>
              <a:rPr lang="en-US" sz="9600" b="1" dirty="0" smtClean="0">
                <a:latin typeface="Harrington" pitchFamily="82" charset="0"/>
              </a:rPr>
              <a:t>G</a:t>
            </a:r>
            <a:endParaRPr lang="en-US" sz="9600" b="1" dirty="0">
              <a:latin typeface="Harrington" pitchFamily="82" charset="0"/>
            </a:endParaRPr>
          </a:p>
        </p:txBody>
      </p:sp>
      <p:sp>
        <p:nvSpPr>
          <p:cNvPr id="5" name="TextBox 4"/>
          <p:cNvSpPr txBox="1"/>
          <p:nvPr/>
        </p:nvSpPr>
        <p:spPr>
          <a:xfrm>
            <a:off x="1371600" y="1219200"/>
            <a:ext cx="65532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600" dirty="0" smtClean="0"/>
              <a:t>Standard RL.1.4:  Identify words and phrases in stories or poems that suggest feelings or appeal to the senses.</a:t>
            </a:r>
            <a:endParaRPr lang="en-US" sz="1600" dirty="0"/>
          </a:p>
        </p:txBody>
      </p:sp>
      <p:sp>
        <p:nvSpPr>
          <p:cNvPr id="8" name="TextBox 7"/>
          <p:cNvSpPr txBox="1"/>
          <p:nvPr/>
        </p:nvSpPr>
        <p:spPr>
          <a:xfrm>
            <a:off x="1143000" y="4572000"/>
            <a:ext cx="3733800" cy="369332"/>
          </a:xfrm>
          <a:prstGeom prst="rect">
            <a:avLst/>
          </a:prstGeom>
          <a:solidFill>
            <a:schemeClr val="accent5">
              <a:lumMod val="75000"/>
            </a:schemeClr>
          </a:solidFill>
        </p:spPr>
        <p:txBody>
          <a:bodyPr wrap="square" rtlCol="0">
            <a:spAutoFit/>
          </a:bodyPr>
          <a:lstStyle/>
          <a:p>
            <a:r>
              <a:rPr lang="en-US" dirty="0" smtClean="0"/>
              <a:t>Students read the </a:t>
            </a:r>
            <a:r>
              <a:rPr lang="en-US" dirty="0" smtClean="0"/>
              <a:t>goal with the teacher.</a:t>
            </a:r>
            <a:endParaRPr lang="en-US" dirty="0"/>
          </a:p>
        </p:txBody>
      </p:sp>
      <p:sp>
        <p:nvSpPr>
          <p:cNvPr id="9" name="TextBox 8"/>
          <p:cNvSpPr txBox="1"/>
          <p:nvPr/>
        </p:nvSpPr>
        <p:spPr>
          <a:xfrm>
            <a:off x="1219200" y="2133600"/>
            <a:ext cx="5181600" cy="381000"/>
          </a:xfrm>
          <a:prstGeom prst="rect">
            <a:avLst/>
          </a:prstGeom>
          <a:noFill/>
        </p:spPr>
        <p:txBody>
          <a:bodyPr wrap="square" rtlCol="0">
            <a:spAutoFit/>
          </a:bodyPr>
          <a:lstStyle/>
          <a:p>
            <a:r>
              <a:rPr lang="en-US" dirty="0" smtClean="0"/>
              <a:t>Ms. Smith derived a student goal from the standard.</a:t>
            </a:r>
            <a:endParaRPr lang="en-US" dirty="0"/>
          </a:p>
        </p:txBody>
      </p:sp>
      <p:sp>
        <p:nvSpPr>
          <p:cNvPr id="10" name="Down Arrow 9"/>
          <p:cNvSpPr/>
          <p:nvPr/>
        </p:nvSpPr>
        <p:spPr>
          <a:xfrm>
            <a:off x="6248400" y="1600200"/>
            <a:ext cx="685800" cy="137160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433375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1269087"/>
            <a:ext cx="5715000" cy="707886"/>
          </a:xfrm>
          <a:prstGeom prst="rect">
            <a:avLst/>
          </a:prstGeom>
          <a:noFill/>
        </p:spPr>
        <p:txBody>
          <a:bodyPr wrap="square" rtlCol="0">
            <a:spAutoFit/>
          </a:bodyPr>
          <a:lstStyle/>
          <a:p>
            <a:r>
              <a:rPr lang="en-US" sz="4000" dirty="0" smtClean="0"/>
              <a:t>New Information</a:t>
            </a:r>
            <a:endParaRPr lang="en-US" sz="4000" dirty="0"/>
          </a:p>
        </p:txBody>
      </p:sp>
      <p:sp>
        <p:nvSpPr>
          <p:cNvPr id="9" name="TextBox 8"/>
          <p:cNvSpPr txBox="1"/>
          <p:nvPr/>
        </p:nvSpPr>
        <p:spPr>
          <a:xfrm>
            <a:off x="5334000" y="6230861"/>
            <a:ext cx="3581400" cy="369332"/>
          </a:xfrm>
          <a:prstGeom prst="rect">
            <a:avLst/>
          </a:prstGeom>
          <a:solidFill>
            <a:srgbClr val="FFC000"/>
          </a:solidFill>
          <a:ln>
            <a:solidFill>
              <a:schemeClr val="tx1"/>
            </a:solidFill>
          </a:ln>
        </p:spPr>
        <p:txBody>
          <a:bodyPr wrap="square" rtlCol="0">
            <a:spAutoFit/>
          </a:bodyPr>
          <a:lstStyle/>
          <a:p>
            <a:r>
              <a:rPr lang="en-US" dirty="0" smtClean="0">
                <a:solidFill>
                  <a:sysClr val="windowText" lastClr="000000"/>
                </a:solidFill>
              </a:rPr>
              <a:t>(6) Nonlinguistic Representations</a:t>
            </a:r>
          </a:p>
        </p:txBody>
      </p:sp>
      <p:pic>
        <p:nvPicPr>
          <p:cNvPr id="3074" name="Picture 2" descr="Feeling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20292598">
            <a:off x="448080" y="2732393"/>
            <a:ext cx="2290903" cy="2817812"/>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descr="C:\Users\Jo\Pictures\New folder\DSCF0404.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04827" y="2017709"/>
            <a:ext cx="3429000" cy="257175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6248400" y="3177176"/>
            <a:ext cx="2362200" cy="175432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dirty="0" smtClean="0"/>
              <a:t>Students looked at the anchor chart they had created the previous day and discussed the words that they knew that described how they felt.</a:t>
            </a:r>
            <a:endParaRPr lang="en-US" dirty="0"/>
          </a:p>
        </p:txBody>
      </p:sp>
      <p:sp>
        <p:nvSpPr>
          <p:cNvPr id="7" name="TextBox 6"/>
          <p:cNvSpPr txBox="1"/>
          <p:nvPr/>
        </p:nvSpPr>
        <p:spPr>
          <a:xfrm>
            <a:off x="990600" y="838200"/>
            <a:ext cx="1143000" cy="1569660"/>
          </a:xfrm>
          <a:prstGeom prst="rect">
            <a:avLst/>
          </a:prstGeom>
          <a:solidFill>
            <a:schemeClr val="accent2"/>
          </a:solidFill>
        </p:spPr>
        <p:txBody>
          <a:bodyPr wrap="square" rtlCol="0">
            <a:spAutoFit/>
          </a:bodyPr>
          <a:lstStyle/>
          <a:p>
            <a:r>
              <a:rPr lang="en-US" sz="9600" b="1" dirty="0" smtClean="0">
                <a:latin typeface="Harrington" pitchFamily="82" charset="0"/>
              </a:rPr>
              <a:t>N</a:t>
            </a:r>
            <a:endParaRPr lang="en-US" sz="9600" b="1" dirty="0">
              <a:latin typeface="Harrington" pitchFamily="82" charset="0"/>
            </a:endParaRPr>
          </a:p>
        </p:txBody>
      </p:sp>
      <p:sp>
        <p:nvSpPr>
          <p:cNvPr id="5" name="TextBox 4"/>
          <p:cNvSpPr txBox="1"/>
          <p:nvPr/>
        </p:nvSpPr>
        <p:spPr>
          <a:xfrm>
            <a:off x="2743200" y="4595625"/>
            <a:ext cx="3352800" cy="1477328"/>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smtClean="0"/>
              <a:t>Mrs. Smith had students act out and discuss levels of intensity for mad and had students give examples of when they might feel that way  (Angry vs. Livid)</a:t>
            </a:r>
            <a:endParaRPr lang="en-US" dirty="0"/>
          </a:p>
        </p:txBody>
      </p:sp>
      <p:sp>
        <p:nvSpPr>
          <p:cNvPr id="10" name="TextBox 9"/>
          <p:cNvSpPr txBox="1"/>
          <p:nvPr/>
        </p:nvSpPr>
        <p:spPr>
          <a:xfrm>
            <a:off x="228600" y="6100753"/>
            <a:ext cx="3581400" cy="646331"/>
          </a:xfrm>
          <a:prstGeom prst="rect">
            <a:avLst/>
          </a:prstGeom>
          <a:solidFill>
            <a:srgbClr val="00B0F0"/>
          </a:solidFill>
          <a:ln>
            <a:solidFill>
              <a:schemeClr val="tx1"/>
            </a:solidFill>
          </a:ln>
        </p:spPr>
        <p:txBody>
          <a:bodyPr wrap="square" rtlCol="0">
            <a:spAutoFit/>
          </a:bodyPr>
          <a:lstStyle/>
          <a:p>
            <a:r>
              <a:rPr lang="en-US" dirty="0" smtClean="0">
                <a:solidFill>
                  <a:sysClr val="windowText" lastClr="000000"/>
                </a:solidFill>
              </a:rPr>
              <a:t>(2) Identifying Similarities and Differences</a:t>
            </a:r>
            <a:endParaRPr lang="en-US" dirty="0">
              <a:solidFill>
                <a:sysClr val="windowText" lastClr="000000"/>
              </a:solidFill>
            </a:endParaRPr>
          </a:p>
        </p:txBody>
      </p:sp>
    </p:spTree>
    <p:extLst>
      <p:ext uri="{BB962C8B-B14F-4D97-AF65-F5344CB8AC3E}">
        <p14:creationId xmlns="" xmlns:p14="http://schemas.microsoft.com/office/powerpoint/2010/main" val="1438071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876800" y="5486768"/>
            <a:ext cx="3581400" cy="369332"/>
          </a:xfrm>
          <a:prstGeom prst="rect">
            <a:avLst/>
          </a:prstGeom>
          <a:solidFill>
            <a:srgbClr val="990099"/>
          </a:solidFill>
          <a:ln>
            <a:solidFill>
              <a:schemeClr val="tx1"/>
            </a:solidFill>
          </a:ln>
        </p:spPr>
        <p:txBody>
          <a:bodyPr wrap="square" rtlCol="0">
            <a:spAutoFit/>
          </a:bodyPr>
          <a:lstStyle/>
          <a:p>
            <a:r>
              <a:rPr lang="en-US" dirty="0" smtClean="0">
                <a:solidFill>
                  <a:sysClr val="windowText" lastClr="000000"/>
                </a:solidFill>
              </a:rPr>
              <a:t>(3) Summarizing and Note Taking</a:t>
            </a:r>
            <a:endParaRPr lang="en-US" dirty="0">
              <a:solidFill>
                <a:sysClr val="windowText" lastClr="000000"/>
              </a:solidFill>
            </a:endParaRPr>
          </a:p>
        </p:txBody>
      </p:sp>
      <p:sp>
        <p:nvSpPr>
          <p:cNvPr id="12" name="TextBox 11"/>
          <p:cNvSpPr txBox="1"/>
          <p:nvPr/>
        </p:nvSpPr>
        <p:spPr>
          <a:xfrm>
            <a:off x="4876800" y="4719889"/>
            <a:ext cx="3581400" cy="646331"/>
          </a:xfrm>
          <a:prstGeom prst="rect">
            <a:avLst/>
          </a:prstGeom>
          <a:solidFill>
            <a:srgbClr val="00B050"/>
          </a:solidFill>
          <a:ln>
            <a:solidFill>
              <a:schemeClr val="tx1"/>
            </a:solidFill>
          </a:ln>
        </p:spPr>
        <p:txBody>
          <a:bodyPr wrap="square" rtlCol="0">
            <a:spAutoFit/>
          </a:bodyPr>
          <a:lstStyle/>
          <a:p>
            <a:r>
              <a:rPr lang="en-US" dirty="0" smtClean="0">
                <a:solidFill>
                  <a:sysClr val="windowText" lastClr="000000"/>
                </a:solidFill>
              </a:rPr>
              <a:t>(10) Cues, Questions and Advance Organizers</a:t>
            </a:r>
            <a:endParaRPr lang="en-US" dirty="0">
              <a:solidFill>
                <a:sysClr val="windowText" lastClr="000000"/>
              </a:solidFill>
            </a:endParaRPr>
          </a:p>
        </p:txBody>
      </p:sp>
      <p:pic>
        <p:nvPicPr>
          <p:cNvPr id="4098" name="Picture 2" descr="C:\Users\Jo\Pictures\New folder\DSCF0408.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 y="3657600"/>
            <a:ext cx="3505200" cy="2628900"/>
          </a:xfrm>
          <a:prstGeom prst="rect">
            <a:avLst/>
          </a:prstGeom>
          <a:noFill/>
          <a:extLst>
            <a:ext uri="{909E8E84-426E-40DD-AFC4-6F175D3DCCD1}">
              <a14:hiddenFill xmlns="" xmlns:a14="http://schemas.microsoft.com/office/drawing/2010/main">
                <a:solidFill>
                  <a:srgbClr val="FFFFFF"/>
                </a:solidFill>
              </a14:hiddenFill>
            </a:ext>
          </a:extLst>
        </p:spPr>
      </p:pic>
      <p:pic>
        <p:nvPicPr>
          <p:cNvPr id="4099" name="Picture 3" descr="C:\Users\Jo\Pictures\New folder\DSCF0412.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886200" y="1219200"/>
            <a:ext cx="3124200" cy="234315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1143000" y="1143000"/>
            <a:ext cx="2445327" cy="2308324"/>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dirty="0" smtClean="0"/>
              <a:t>The class read the poem “The Drinking Fountain and Mrs. Smith dictated on post-it notes </a:t>
            </a:r>
            <a:r>
              <a:rPr lang="en-US" dirty="0" smtClean="0"/>
              <a:t>how the poem made them feel using their anchor chart and evidence from the </a:t>
            </a:r>
            <a:r>
              <a:rPr lang="en-US" dirty="0" smtClean="0"/>
              <a:t>poem</a:t>
            </a:r>
            <a:endParaRPr lang="en-US" dirty="0"/>
          </a:p>
        </p:txBody>
      </p:sp>
      <p:sp>
        <p:nvSpPr>
          <p:cNvPr id="11" name="TextBox 10"/>
          <p:cNvSpPr txBox="1"/>
          <p:nvPr/>
        </p:nvSpPr>
        <p:spPr>
          <a:xfrm>
            <a:off x="4876800" y="6028656"/>
            <a:ext cx="3581400" cy="369332"/>
          </a:xfrm>
          <a:prstGeom prst="rect">
            <a:avLst/>
          </a:prstGeom>
          <a:solidFill>
            <a:srgbClr val="FFC000"/>
          </a:solidFill>
          <a:ln>
            <a:solidFill>
              <a:schemeClr val="tx1"/>
            </a:solidFill>
          </a:ln>
        </p:spPr>
        <p:txBody>
          <a:bodyPr wrap="square" rtlCol="0">
            <a:spAutoFit/>
          </a:bodyPr>
          <a:lstStyle/>
          <a:p>
            <a:r>
              <a:rPr lang="en-US" dirty="0" smtClean="0">
                <a:solidFill>
                  <a:sysClr val="windowText" lastClr="000000"/>
                </a:solidFill>
              </a:rPr>
              <a:t>(6) Nonlinguistic Representations</a:t>
            </a:r>
          </a:p>
        </p:txBody>
      </p:sp>
      <p:pic>
        <p:nvPicPr>
          <p:cNvPr id="1027" name="Picture 3" descr="C:\Users\Jo\Pictures\New folder\DSCF0413.JP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32121" t="11111" r="27083" b="34827"/>
          <a:stretch/>
        </p:blipFill>
        <p:spPr bwMode="auto">
          <a:xfrm>
            <a:off x="6553200" y="2971800"/>
            <a:ext cx="1533368" cy="152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811306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268</TotalTime>
  <Words>777</Words>
  <Application>Microsoft Office PowerPoint</Application>
  <PresentationFormat>On-screen Show (4:3)</PresentationFormat>
  <Paragraphs>102</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Couture</vt:lpstr>
      <vt:lpstr>+</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Jo</dc:creator>
  <cp:lastModifiedBy>Greg Hensley</cp:lastModifiedBy>
  <cp:revision>24</cp:revision>
  <dcterms:created xsi:type="dcterms:W3CDTF">2012-01-24T03:26:26Z</dcterms:created>
  <dcterms:modified xsi:type="dcterms:W3CDTF">2012-01-28T14:20:06Z</dcterms:modified>
</cp:coreProperties>
</file>