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7"/>
  </p:notesMasterIdLst>
  <p:sldIdLst>
    <p:sldId id="256" r:id="rId4"/>
    <p:sldId id="259" r:id="rId5"/>
    <p:sldId id="257" r:id="rId6"/>
    <p:sldId id="260" r:id="rId7"/>
    <p:sldId id="261" r:id="rId8"/>
    <p:sldId id="262" r:id="rId9"/>
    <p:sldId id="258" r:id="rId10"/>
    <p:sldId id="263" r:id="rId11"/>
    <p:sldId id="264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923"/>
    <a:srgbClr val="717074"/>
    <a:srgbClr val="FF3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CFCA1-2665-4FAF-B3C3-2CB55A87CBE0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4145F-0089-48B8-95FA-9B1A0E567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145F-0089-48B8-95FA-9B1A0E5677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265DB-198E-4699-A743-BA9942FFC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B6BD-3B77-465A-97BA-85CF1A2BD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4ADC5-1717-40CA-BF29-8FA788C1B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DAEC1-DD91-4A15-8552-B720BB88E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EA39-2A42-4EEA-B275-2285701D9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ADA7-5ABF-4B6B-B6EC-FA006941D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DE4AE-9D42-452B-95F2-CD72FF3C1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E589B-EE73-4A22-8859-9D10F48C0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C3891-86E6-4865-B907-916DFA421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A002-F7B1-4242-A94F-DB3008520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8610-8C37-4B50-B406-811E21817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DEAD84-1EC9-4A24-BF85-CC0F771B6C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dgy_Smudge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pic>
        <p:nvPicPr>
          <p:cNvPr id="2056" name="Picture 8" descr="K:\DCIM\117NIKON\DSCN4916.JPG"/>
          <p:cNvPicPr>
            <a:picLocks noChangeAspect="1" noChangeArrowheads="1"/>
          </p:cNvPicPr>
          <p:nvPr/>
        </p:nvPicPr>
        <p:blipFill>
          <a:blip r:embed="rId4" cstate="print"/>
          <a:srcRect l="5263" t="10526" r="3947"/>
          <a:stretch>
            <a:fillRect/>
          </a:stretch>
        </p:blipFill>
        <p:spPr bwMode="auto">
          <a:xfrm>
            <a:off x="2286000" y="1752600"/>
            <a:ext cx="4536141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First Grade Small Group Instruction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with Gretchen Childs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5486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Grace Hill Elementary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Rogers Public Schools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April 27 2011</a:t>
            </a:r>
            <a:endParaRPr lang="en-US" sz="1200" dirty="0">
              <a:solidFill>
                <a:srgbClr val="C00000"/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5715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</a:rPr>
              <a:t>S.Hensley</a:t>
            </a:r>
            <a:endParaRPr lang="en-US" sz="1100" dirty="0" smtClean="0">
              <a:solidFill>
                <a:srgbClr val="C00000"/>
              </a:solidFill>
            </a:endParaRPr>
          </a:p>
          <a:p>
            <a:pPr algn="ctr"/>
            <a:endParaRPr lang="en-US" sz="1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dgy_Smudge_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543800" cy="11096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04923"/>
                </a:solidFill>
                <a:latin typeface="Helvetica" pitchFamily="1" charset="0"/>
              </a:rPr>
              <a:t>After Reading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419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Feedback from the students:</a:t>
            </a:r>
          </a:p>
          <a:p>
            <a:pPr algn="l"/>
            <a:r>
              <a:rPr lang="en-US" sz="1800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Gretchen asked the group, “Was finding the story elements easy, tricky or hard?”  </a:t>
            </a:r>
          </a:p>
          <a:p>
            <a:pPr algn="l"/>
            <a:endParaRPr lang="en-US" sz="1800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/>
            <a:r>
              <a:rPr lang="en-US" sz="1800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The group used thumbs up, sideways or down to respond.</a:t>
            </a:r>
            <a:endParaRPr lang="en-US" sz="1800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pic>
        <p:nvPicPr>
          <p:cNvPr id="27650" name="Picture 2" descr="K:\DCIM\117NIKON\DSCN4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143000"/>
            <a:ext cx="4343400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dgy_Smudge_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543800" cy="11096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04923"/>
                </a:solidFill>
                <a:latin typeface="Helvetica" pitchFamily="1" charset="0"/>
              </a:rPr>
              <a:t>After Reading</a:t>
            </a:r>
            <a:endParaRPr lang="en-US" dirty="0"/>
          </a:p>
        </p:txBody>
      </p:sp>
      <p:pic>
        <p:nvPicPr>
          <p:cNvPr id="26626" name="Picture 2" descr="K:\DCIM\117NIKON\DSCN4941.JPG"/>
          <p:cNvPicPr>
            <a:picLocks noChangeAspect="1" noChangeArrowheads="1"/>
          </p:cNvPicPr>
          <p:nvPr/>
        </p:nvPicPr>
        <p:blipFill>
          <a:blip r:embed="rId4" cstate="print"/>
          <a:srcRect l="24167" t="18889" r="5000"/>
          <a:stretch>
            <a:fillRect/>
          </a:stretch>
        </p:blipFill>
        <p:spPr bwMode="auto">
          <a:xfrm>
            <a:off x="838200" y="1295400"/>
            <a:ext cx="3371589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7" name="Picture 3" descr="K:\DCIM\117NIKON\DSCN4943.JPG"/>
          <p:cNvPicPr>
            <a:picLocks noChangeAspect="1" noChangeArrowheads="1"/>
          </p:cNvPicPr>
          <p:nvPr/>
        </p:nvPicPr>
        <p:blipFill>
          <a:blip r:embed="rId5" cstate="print"/>
          <a:srcRect l="10500" t="6000" b="16000"/>
          <a:stretch>
            <a:fillRect/>
          </a:stretch>
        </p:blipFill>
        <p:spPr bwMode="auto">
          <a:xfrm>
            <a:off x="3962400" y="1981200"/>
            <a:ext cx="45466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5800" y="4800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 Individual Feedback:</a:t>
            </a:r>
          </a:p>
          <a:p>
            <a:pPr algn="l"/>
            <a:r>
              <a:rPr lang="en-US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Gretchen gave each student individual feedback that was </a:t>
            </a:r>
            <a:r>
              <a:rPr lang="en-US" b="1" i="1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specific to the goals of the lesson</a:t>
            </a:r>
            <a:r>
              <a:rPr lang="en-US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.</a:t>
            </a:r>
            <a:endParaRPr lang="en-US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dgy_Smudge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762001"/>
            <a:ext cx="6934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Big Ideas from the debriefing session after the lesson:</a:t>
            </a:r>
          </a:p>
          <a:p>
            <a:pPr algn="l"/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 a skill or strategy, not the book.</a:t>
            </a: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activities and procedures that are specific to the focus of the lesson.</a:t>
            </a: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Students should be moving away from finger pointing at level 5-6.</a:t>
            </a:r>
          </a:p>
          <a:p>
            <a:pPr marL="457200" indent="-457200" algn="l"/>
            <a:endParaRPr lang="en-US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dgy_Smudge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pic>
        <p:nvPicPr>
          <p:cNvPr id="29698" name="Picture 2" descr="http://img2.imagesbn.com/images/34460000/34462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14400"/>
            <a:ext cx="1648361" cy="2058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1066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Diller, Debbie (2007). </a:t>
            </a:r>
            <a:r>
              <a:rPr lang="en-US" sz="1800" i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Making the Most of Small Groups; Differentiation for All. </a:t>
            </a:r>
            <a:r>
              <a:rPr lang="en-US" sz="1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Portland, Maine: </a:t>
            </a:r>
            <a:r>
              <a:rPr lang="en-US" sz="1800" dirty="0" err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Stenhouse</a:t>
            </a:r>
            <a:r>
              <a:rPr lang="en-US" sz="1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Publishers.</a:t>
            </a:r>
          </a:p>
        </p:txBody>
      </p:sp>
      <p:pic>
        <p:nvPicPr>
          <p:cNvPr id="6" name="Picture 2" descr="http://www.debbiediller.com/images/gretch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657600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76600" y="2362200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Gretchen Childs has been an educator for over 15 years. She has taught kindergarten and 2nd grade, as well as Special Education in Pre-K, 5th and 6th grades. She has been a District Literacy Coach, District Math Coach, and Reading Specialist. Gretchen has presented numerous workshops on literacy topics, and has traveled the country as a consultant for Debbie Diller &amp; Associates since 2005.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Gretchen earned her degree from Southwest Texas State University, with specializations in both Special Education and Reading. She also carries an Early Childhood Education endorsement.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She resides in Pearland, Texas with her husband, Michael, and their three daughters. </a:t>
            </a:r>
            <a:br>
              <a:rPr lang="en-US" sz="1400" dirty="0" smtClean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dgy_Smudge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83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Group: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First Grade (Grace Hill Elementary)</a:t>
            </a: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Focus/Goal: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dentify characters, setting, problem, solution</a:t>
            </a:r>
            <a:endPara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Title: </a:t>
            </a:r>
            <a:r>
              <a:rPr lang="en-US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Blackberries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by Beverly </a:t>
            </a:r>
            <a:r>
              <a:rPr lang="en-US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Randell</a:t>
            </a:r>
            <a:endPara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Level: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http://cd.pbsstatic.com/l/26/0526/978141890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95600"/>
            <a:ext cx="2849669" cy="1981200"/>
          </a:xfrm>
          <a:prstGeom prst="rect">
            <a:avLst/>
          </a:prstGeom>
          <a:noFill/>
        </p:spPr>
      </p:pic>
      <p:pic>
        <p:nvPicPr>
          <p:cNvPr id="7171" name="Picture 3" descr="K:\DCIM\117NIKON\DSCN4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362200"/>
            <a:ext cx="4343400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dgy_Smudge_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543800" cy="11096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04923"/>
                </a:solidFill>
                <a:latin typeface="Helvetica" pitchFamily="1" charset="0"/>
              </a:rPr>
              <a:t>Before Reading</a:t>
            </a:r>
            <a:endParaRPr lang="en-US" dirty="0"/>
          </a:p>
        </p:txBody>
      </p:sp>
      <p:pic>
        <p:nvPicPr>
          <p:cNvPr id="3080" name="Picture 8" descr="http://www.inspire4less.com/productimages/9780375810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0"/>
            <a:ext cx="2447925" cy="277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29000" y="1447800"/>
            <a:ext cx="48768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Access Prior Knowledge: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“Do you have a favorite book?”</a:t>
            </a:r>
          </a:p>
          <a:p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pic>
        <p:nvPicPr>
          <p:cNvPr id="3081" name="Picture 9" descr="K:\DCIM\117NIKON\DSCN4911.JPG"/>
          <p:cNvPicPr>
            <a:picLocks noChangeAspect="1" noChangeArrowheads="1"/>
          </p:cNvPicPr>
          <p:nvPr/>
        </p:nvPicPr>
        <p:blipFill>
          <a:blip r:embed="rId5" cstate="print"/>
          <a:srcRect l="10959" t="27397" r="13699" b="3196"/>
          <a:stretch>
            <a:fillRect/>
          </a:stretch>
        </p:blipFill>
        <p:spPr bwMode="auto">
          <a:xfrm>
            <a:off x="3581400" y="2362200"/>
            <a:ext cx="41910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38200" y="4572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Green Eggs and Ham </a:t>
            </a:r>
            <a:r>
              <a:rPr lang="en-US" sz="1800" b="1" dirty="0" smtClean="0"/>
              <a:t>was a favorite of the group.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dgy_Smudge_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543800" cy="11096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04923"/>
                </a:solidFill>
                <a:latin typeface="Helvetica" pitchFamily="1" charset="0"/>
              </a:rPr>
              <a:t>Before Reading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143000"/>
            <a:ext cx="739140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Access Prior Knowledge:</a:t>
            </a:r>
          </a:p>
          <a:p>
            <a:pPr algn="l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“Stories have something in common.  What do you know about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Story Elements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?”</a:t>
            </a:r>
          </a:p>
          <a:p>
            <a:pPr algn="l"/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/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/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pic>
        <p:nvPicPr>
          <p:cNvPr id="22530" name="Picture 2" descr="K:\DCIM\117NIKON\DSCN4913.JPG"/>
          <p:cNvPicPr>
            <a:picLocks noChangeAspect="1" noChangeArrowheads="1"/>
          </p:cNvPicPr>
          <p:nvPr/>
        </p:nvPicPr>
        <p:blipFill>
          <a:blip r:embed="rId4" cstate="print"/>
          <a:srcRect l="21053" t="26316" r="5263"/>
          <a:stretch>
            <a:fillRect/>
          </a:stretch>
        </p:blipFill>
        <p:spPr bwMode="auto">
          <a:xfrm>
            <a:off x="685800" y="2438400"/>
            <a:ext cx="43688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1" name="Picture 3" descr="K:\DCIM\117NIKON\DSCN4914.JPG"/>
          <p:cNvPicPr>
            <a:picLocks noChangeAspect="1" noChangeArrowheads="1"/>
          </p:cNvPicPr>
          <p:nvPr/>
        </p:nvPicPr>
        <p:blipFill>
          <a:blip r:embed="rId5" cstate="print"/>
          <a:srcRect t="26531" r="7483"/>
          <a:stretch>
            <a:fillRect/>
          </a:stretch>
        </p:blipFill>
        <p:spPr bwMode="auto">
          <a:xfrm>
            <a:off x="5334000" y="2133600"/>
            <a:ext cx="2590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800600" y="5029200"/>
            <a:ext cx="3810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An anchor chart was created.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dgy_Smudge_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543800" cy="11096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04923"/>
                </a:solidFill>
                <a:latin typeface="Helvetica" pitchFamily="1" charset="0"/>
              </a:rPr>
              <a:t>Before Reading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143000"/>
            <a:ext cx="8001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New Information:</a:t>
            </a:r>
          </a:p>
          <a:p>
            <a:pPr algn="l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“Do you know why these (story elements) are important to know? “</a:t>
            </a:r>
          </a:p>
        </p:txBody>
      </p:sp>
      <p:pic>
        <p:nvPicPr>
          <p:cNvPr id="23554" name="Picture 2" descr="K:\DCIM\117NIKON\DSCN4916.JPG"/>
          <p:cNvPicPr>
            <a:picLocks noChangeAspect="1" noChangeArrowheads="1"/>
          </p:cNvPicPr>
          <p:nvPr/>
        </p:nvPicPr>
        <p:blipFill>
          <a:blip r:embed="rId4" cstate="print"/>
          <a:srcRect l="3390" t="6780" r="5085"/>
          <a:stretch>
            <a:fillRect/>
          </a:stretch>
        </p:blipFill>
        <p:spPr bwMode="auto">
          <a:xfrm>
            <a:off x="609600" y="1981200"/>
            <a:ext cx="41148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9600" y="5486400"/>
            <a:ext cx="8001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“If you know these, you know what is happening in the story.“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209800"/>
            <a:ext cx="3581400" cy="2215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omic Sans MS" pitchFamily="66" charset="0"/>
              </a:rPr>
              <a:t>Story Elements</a:t>
            </a:r>
            <a:endParaRPr lang="en-US" sz="1800" u="sng" dirty="0" smtClean="0">
              <a:latin typeface="Comic Sans MS" pitchFamily="66" charset="0"/>
            </a:endParaRPr>
          </a:p>
          <a:p>
            <a:pPr algn="l"/>
            <a:r>
              <a:rPr lang="en-US" sz="1800" dirty="0" smtClean="0">
                <a:latin typeface="Comic Sans MS" pitchFamily="66" charset="0"/>
              </a:rPr>
              <a:t>Characters   who</a:t>
            </a:r>
          </a:p>
          <a:p>
            <a:pPr algn="l"/>
            <a:r>
              <a:rPr lang="en-US" sz="1800" dirty="0" smtClean="0">
                <a:latin typeface="Comic Sans MS" pitchFamily="66" charset="0"/>
              </a:rPr>
              <a:t>Setting         where</a:t>
            </a:r>
          </a:p>
          <a:p>
            <a:pPr algn="l"/>
            <a:r>
              <a:rPr lang="en-US" sz="1800" dirty="0" smtClean="0">
                <a:latin typeface="Comic Sans MS" pitchFamily="66" charset="0"/>
              </a:rPr>
              <a:t>Problem         what </a:t>
            </a:r>
          </a:p>
          <a:p>
            <a:pPr algn="l"/>
            <a:r>
              <a:rPr lang="en-US" sz="1800" dirty="0" smtClean="0">
                <a:latin typeface="Comic Sans MS" pitchFamily="66" charset="0"/>
              </a:rPr>
              <a:t>Solution         how the problem</a:t>
            </a:r>
          </a:p>
          <a:p>
            <a:pPr algn="l"/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                     was solved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dgy_Smudge_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543800" cy="11096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04923"/>
                </a:solidFill>
                <a:latin typeface="Helvetica" pitchFamily="1" charset="0"/>
              </a:rPr>
              <a:t>Before Reading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Book Introduction (APK)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Read the title </a:t>
            </a:r>
          </a:p>
          <a:p>
            <a:pPr algn="l"/>
            <a:r>
              <a:rPr lang="en-US" i="1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 </a:t>
            </a:r>
            <a:r>
              <a:rPr lang="en-US" sz="1800" i="1" u="sng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Blackberries</a:t>
            </a:r>
            <a:endParaRPr lang="en-US" i="1" u="sng" dirty="0" smtClean="0"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Make predictions</a:t>
            </a:r>
          </a:p>
          <a:p>
            <a:pPr algn="l"/>
            <a:r>
              <a:rPr lang="en-US" sz="1800" i="1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“Who are the characters?”</a:t>
            </a:r>
            <a:endParaRPr lang="en-US" sz="3200" i="1" dirty="0" smtClean="0"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Picture walk a few pages</a:t>
            </a:r>
            <a:endParaRPr lang="en-US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pic>
        <p:nvPicPr>
          <p:cNvPr id="11" name="Picture 2" descr="http://cd.pbsstatic.com/l/26/0526/978141890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2849669" cy="1981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4419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Goal: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Read to find the characters, setting, problem and solution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Be able to tell me what happened in the story</a:t>
            </a:r>
          </a:p>
          <a:p>
            <a:pPr algn="l"/>
            <a:r>
              <a:rPr lang="en-US" i="1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 </a:t>
            </a:r>
            <a:endParaRPr lang="en-US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Edgy_Smudge_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248400" y="533400"/>
            <a:ext cx="2667000" cy="476250"/>
          </a:xfrm>
          <a:noFill/>
          <a:ln/>
        </p:spPr>
        <p:txBody>
          <a:bodyPr/>
          <a:lstStyle/>
          <a:p>
            <a:r>
              <a:rPr lang="en-US" sz="2400" b="1" dirty="0" smtClean="0">
                <a:solidFill>
                  <a:srgbClr val="F04923"/>
                </a:solidFill>
                <a:latin typeface="Helvetica" pitchFamily="1" charset="0"/>
              </a:rPr>
              <a:t>During Reading</a:t>
            </a:r>
            <a:endParaRPr lang="en-US" sz="4000" dirty="0">
              <a:solidFill>
                <a:srgbClr val="FF3E00"/>
              </a:solidFill>
            </a:endParaRPr>
          </a:p>
        </p:txBody>
      </p:sp>
      <p:pic>
        <p:nvPicPr>
          <p:cNvPr id="4109" name="Picture 13" descr="K:\DCIM\117NIKON\DSCN4918.JPG"/>
          <p:cNvPicPr>
            <a:picLocks noChangeAspect="1" noChangeArrowheads="1"/>
          </p:cNvPicPr>
          <p:nvPr/>
        </p:nvPicPr>
        <p:blipFill>
          <a:blip r:embed="rId4" cstate="print"/>
          <a:srcRect l="25962" b="23077"/>
          <a:stretch>
            <a:fillRect/>
          </a:stretch>
        </p:blipFill>
        <p:spPr bwMode="auto">
          <a:xfrm rot="20817489">
            <a:off x="499688" y="1008024"/>
            <a:ext cx="5317133" cy="4143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10" name="Picture 14" descr="K:\DCIM\117NIKON\DSCN4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124200"/>
            <a:ext cx="39624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324600" y="1143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The students: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read in whisper voices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looked for the story elements</a:t>
            </a:r>
          </a:p>
          <a:p>
            <a:pPr algn="l"/>
            <a:endParaRPr lang="en-US" sz="1400" dirty="0" smtClean="0">
              <a:solidFill>
                <a:schemeClr val="bg1"/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Edgy_Smudge_PowerPoi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248400" y="533400"/>
            <a:ext cx="2667000" cy="476250"/>
          </a:xfrm>
          <a:noFill/>
          <a:ln/>
        </p:spPr>
        <p:txBody>
          <a:bodyPr/>
          <a:lstStyle/>
          <a:p>
            <a:r>
              <a:rPr lang="en-US" sz="2400" b="1" dirty="0" smtClean="0">
                <a:solidFill>
                  <a:srgbClr val="F04923"/>
                </a:solidFill>
                <a:latin typeface="Helvetica" pitchFamily="1" charset="0"/>
              </a:rPr>
              <a:t>During Reading</a:t>
            </a:r>
            <a:endParaRPr lang="en-US" sz="4000" dirty="0">
              <a:solidFill>
                <a:srgbClr val="FF3E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143000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Gretchen </a:t>
            </a: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(the teacher)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listened to students read a portion of the text</a:t>
            </a:r>
          </a:p>
          <a:p>
            <a:pPr algn="l"/>
            <a:endParaRPr lang="en-US" sz="1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prompted to the goals when necessary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jotted anecdotal notes about the students</a:t>
            </a:r>
          </a:p>
          <a:p>
            <a:pPr algn="l"/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78" name="Picture 2" descr="K:\DCIM\117NIKON\DSCN4920.JPG"/>
          <p:cNvPicPr>
            <a:picLocks noChangeAspect="1" noChangeArrowheads="1"/>
          </p:cNvPicPr>
          <p:nvPr/>
        </p:nvPicPr>
        <p:blipFill>
          <a:blip r:embed="rId4" cstate="print"/>
          <a:srcRect t="17391" r="21739" b="18841"/>
          <a:stretch>
            <a:fillRect/>
          </a:stretch>
        </p:blipFill>
        <p:spPr bwMode="auto">
          <a:xfrm>
            <a:off x="762000" y="609600"/>
            <a:ext cx="4114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3" descr="K:\DCIM\117NIKON\DSCN4923.JPG"/>
          <p:cNvPicPr>
            <a:picLocks noChangeAspect="1" noChangeArrowheads="1"/>
          </p:cNvPicPr>
          <p:nvPr/>
        </p:nvPicPr>
        <p:blipFill>
          <a:blip r:embed="rId5" cstate="print"/>
          <a:srcRect l="4286" t="7619" r="10000"/>
          <a:stretch>
            <a:fillRect/>
          </a:stretch>
        </p:blipFill>
        <p:spPr bwMode="auto">
          <a:xfrm>
            <a:off x="4800600" y="3352800"/>
            <a:ext cx="3810000" cy="307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K:\DCIM\117NIKON\DSCN4925.JPG"/>
          <p:cNvPicPr>
            <a:picLocks noChangeAspect="1" noChangeArrowheads="1"/>
          </p:cNvPicPr>
          <p:nvPr/>
        </p:nvPicPr>
        <p:blipFill>
          <a:blip r:embed="rId6" cstate="print"/>
          <a:srcRect l="37179"/>
          <a:stretch>
            <a:fillRect/>
          </a:stretch>
        </p:blipFill>
        <p:spPr bwMode="auto">
          <a:xfrm>
            <a:off x="1447800" y="2971800"/>
            <a:ext cx="2743200" cy="3275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dgy_Smudge_PowerP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543800" cy="11096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04923"/>
                </a:solidFill>
                <a:latin typeface="Helvetica" pitchFamily="1" charset="0"/>
              </a:rPr>
              <a:t>After Reading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4196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Revisit the Goals:</a:t>
            </a:r>
          </a:p>
          <a:p>
            <a:pPr algn="l"/>
            <a:r>
              <a:rPr lang="en-US" sz="1800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The group discussed what happened in the story.</a:t>
            </a:r>
          </a:p>
          <a:p>
            <a:pPr algn="l"/>
            <a:endParaRPr lang="en-US" sz="1800" dirty="0" smtClean="0"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/>
            <a:r>
              <a:rPr lang="en-US" sz="1800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Gretchen used sticky notes to mark each of the story elements in the book.  The group decided where to place the sticky notes.</a:t>
            </a:r>
          </a:p>
          <a:p>
            <a:pPr algn="l"/>
            <a:r>
              <a:rPr lang="en-US" sz="1800" i="1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 </a:t>
            </a:r>
            <a:endParaRPr lang="en-US" sz="1800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pic>
        <p:nvPicPr>
          <p:cNvPr id="25602" name="Picture 2" descr="K:\DCIM\117NIKON\DSCN4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39624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3" name="Picture 3" descr="K:\DCIM\117NIKON\DSCN4934.JPG"/>
          <p:cNvPicPr>
            <a:picLocks noChangeAspect="1" noChangeArrowheads="1"/>
          </p:cNvPicPr>
          <p:nvPr/>
        </p:nvPicPr>
        <p:blipFill>
          <a:blip r:embed="rId5" cstate="print"/>
          <a:srcRect l="6667" t="4444" r="10000" b="28889"/>
          <a:stretch>
            <a:fillRect/>
          </a:stretch>
        </p:blipFill>
        <p:spPr bwMode="auto">
          <a:xfrm>
            <a:off x="4495800" y="1143000"/>
            <a:ext cx="3810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6781800" y="2667000"/>
            <a:ext cx="1371600" cy="3421797"/>
            <a:chOff x="4191000" y="2362200"/>
            <a:chExt cx="1371600" cy="3421797"/>
          </a:xfrm>
        </p:grpSpPr>
        <p:grpSp>
          <p:nvGrpSpPr>
            <p:cNvPr id="12" name="Group 11"/>
            <p:cNvGrpSpPr/>
            <p:nvPr/>
          </p:nvGrpSpPr>
          <p:grpSpPr>
            <a:xfrm>
              <a:off x="4191000" y="2362200"/>
              <a:ext cx="1371600" cy="2507397"/>
              <a:chOff x="4191000" y="2362200"/>
              <a:chExt cx="1371600" cy="250739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191000" y="2362200"/>
                <a:ext cx="1371600" cy="76944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atin typeface="Comic Sans MS" pitchFamily="66" charset="0"/>
                  </a:rPr>
                  <a:t>C</a:t>
                </a:r>
                <a:endParaRPr lang="en-US" sz="4400" dirty="0">
                  <a:latin typeface="Comic Sans MS" pitchFamily="66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91000" y="3200400"/>
                <a:ext cx="1371600" cy="76944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atin typeface="Comic Sans MS" pitchFamily="66" charset="0"/>
                  </a:rPr>
                  <a:t>S</a:t>
                </a:r>
                <a:endParaRPr lang="en-US" sz="4400" dirty="0">
                  <a:latin typeface="Comic Sans MS" pitchFamily="66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91000" y="4038600"/>
                <a:ext cx="1371600" cy="83099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omic Sans MS" pitchFamily="66" charset="0"/>
                  </a:rPr>
                  <a:t>Prob.</a:t>
                </a:r>
              </a:p>
              <a:p>
                <a:pPr algn="ctr"/>
                <a:endParaRPr lang="en-US" sz="2000" dirty="0">
                  <a:latin typeface="Comic Sans MS" pitchFamily="66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91000" y="4953000"/>
              <a:ext cx="1371600" cy="83099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omic Sans MS" pitchFamily="66" charset="0"/>
                </a:rPr>
                <a:t>Sol.</a:t>
              </a:r>
            </a:p>
            <a:p>
              <a:pPr algn="ctr"/>
              <a:endParaRPr lang="en-US" sz="2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_EdgySmudge_DesignSlides_TP1037948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A7CCCF-0266-4284-99B7-EA4490F2CF8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8EBE007-4743-49DE-9571-425D23FF2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HP_EdgySmudge_DesignSlides_TP10379481</Template>
  <TotalTime>203</TotalTime>
  <Words>498</Words>
  <Application>Microsoft Office PowerPoint</Application>
  <PresentationFormat>On-screen Show (4:3)</PresentationFormat>
  <Paragraphs>93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HP_EdgySmudge_DesignSlides_TP10379481</vt:lpstr>
      <vt:lpstr>First Grade Small Group Instruction with Gretchen Childs</vt:lpstr>
      <vt:lpstr>Slide 2</vt:lpstr>
      <vt:lpstr>Before Reading</vt:lpstr>
      <vt:lpstr>Before Reading</vt:lpstr>
      <vt:lpstr>Before Reading</vt:lpstr>
      <vt:lpstr>Before Reading</vt:lpstr>
      <vt:lpstr>During Reading</vt:lpstr>
      <vt:lpstr>During Reading</vt:lpstr>
      <vt:lpstr>After Reading</vt:lpstr>
      <vt:lpstr>After Reading</vt:lpstr>
      <vt:lpstr>After Reading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Grade Small Group Instruction with Gretchen Childs</dc:title>
  <dc:creator>Greg Hensley</dc:creator>
  <cp:lastModifiedBy>Greg Hensley</cp:lastModifiedBy>
  <cp:revision>6</cp:revision>
  <dcterms:created xsi:type="dcterms:W3CDTF">2011-05-01T15:37:27Z</dcterms:created>
  <dcterms:modified xsi:type="dcterms:W3CDTF">2011-05-03T01:00:50Z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TC103794819990</vt:lpwstr>
  </property>
</Properties>
</file>