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4" r:id="rId14"/>
    <p:sldId id="265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FE91F-B74A-4117-BB15-7017C16BE704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56272-C1CF-43CB-9AEC-F56950A4A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56272-C1CF-43CB-9AEC-F56950A4AF6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56272-C1CF-43CB-9AEC-F56950A4AF6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56272-C1CF-43CB-9AEC-F56950A4AF6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56272-C1CF-43CB-9AEC-F56950A4AF6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56272-C1CF-43CB-9AEC-F56950A4AF6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56272-C1CF-43CB-9AEC-F56950A4AF6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56272-C1CF-43CB-9AEC-F56950A4AF6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56272-C1CF-43CB-9AEC-F56950A4AF6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56272-C1CF-43CB-9AEC-F56950A4AF6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56272-C1CF-43CB-9AEC-F56950A4AF6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56272-C1CF-43CB-9AEC-F56950A4AF6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56272-C1CF-43CB-9AEC-F56950A4AF6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37F5-6B0E-4421-80DA-3E0721F7F2A4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1F69-CC15-4735-A605-E78F4CAB4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37F5-6B0E-4421-80DA-3E0721F7F2A4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1F69-CC15-4735-A605-E78F4CAB4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37F5-6B0E-4421-80DA-3E0721F7F2A4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1F69-CC15-4735-A605-E78F4CAB4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37F5-6B0E-4421-80DA-3E0721F7F2A4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1F69-CC15-4735-A605-E78F4CAB4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37F5-6B0E-4421-80DA-3E0721F7F2A4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1F69-CC15-4735-A605-E78F4CAB4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37F5-6B0E-4421-80DA-3E0721F7F2A4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1F69-CC15-4735-A605-E78F4CAB4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37F5-6B0E-4421-80DA-3E0721F7F2A4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1F69-CC15-4735-A605-E78F4CAB4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37F5-6B0E-4421-80DA-3E0721F7F2A4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1F69-CC15-4735-A605-E78F4CAB4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37F5-6B0E-4421-80DA-3E0721F7F2A4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1F69-CC15-4735-A605-E78F4CAB4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37F5-6B0E-4421-80DA-3E0721F7F2A4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1F69-CC15-4735-A605-E78F4CAB4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37F5-6B0E-4421-80DA-3E0721F7F2A4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1F69-CC15-4735-A605-E78F4CAB4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25837F5-6B0E-4421-80DA-3E0721F7F2A4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1B61F69-CC15-4735-A605-E78F4CAB4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1430"/>
          <a:solidFill>
            <a:schemeClr val="accent1">
              <a:lumMod val="75000"/>
            </a:schemeClr>
          </a:solidFill>
          <a:effectLst>
            <a:outerShdw blurRad="80000" dist="40000" dir="5040000" algn="tl">
              <a:srgbClr val="000000">
                <a:alpha val="30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 cap="none" spc="0">
          <a:ln>
            <a:noFill/>
          </a:ln>
          <a:solidFill>
            <a:schemeClr val="accent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 cap="none" spc="0">
          <a:ln>
            <a:noFill/>
          </a:ln>
          <a:solidFill>
            <a:schemeClr val="accent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 cap="none" spc="0">
          <a:ln>
            <a:noFill/>
          </a:ln>
          <a:solidFill>
            <a:schemeClr val="accent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 cap="none" spc="0">
          <a:ln>
            <a:noFill/>
          </a:ln>
          <a:solidFill>
            <a:schemeClr val="accent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 cap="none" spc="0">
          <a:ln>
            <a:noFill/>
          </a:ln>
          <a:solidFill>
            <a:schemeClr val="accent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Small Group Instruction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 Gretchen Childs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K:\DCIM\116NIKON\DSCN47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76400"/>
            <a:ext cx="5181600" cy="3886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43200" y="56388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Garfield Elementary</a:t>
            </a:r>
          </a:p>
          <a:p>
            <a:pPr algn="ctr"/>
            <a:r>
              <a:rPr lang="en-US" sz="1400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Rogers Public Schools</a:t>
            </a:r>
          </a:p>
          <a:p>
            <a:pPr algn="ctr"/>
            <a:r>
              <a:rPr lang="en-US" sz="1400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April 27, 2011</a:t>
            </a:r>
            <a:endParaRPr lang="en-US" sz="1400" dirty="0">
              <a:latin typeface="Constantia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6096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onstantia" pitchFamily="18" charset="0"/>
              </a:rPr>
              <a:t>S. Hensley</a:t>
            </a:r>
          </a:p>
          <a:p>
            <a:pPr algn="ctr"/>
            <a:endParaRPr lang="en-US" sz="1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:\DCIM\116NIKON\DSCN4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838200"/>
            <a:ext cx="6096000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3962400" cy="990600"/>
          </a:xfr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After Reading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562600"/>
            <a:ext cx="8229600" cy="101566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ahoma" pitchFamily="34" charset="0"/>
                <a:cs typeface="Tahoma" pitchFamily="34" charset="0"/>
              </a:rPr>
              <a:t> Individual Feedback:</a:t>
            </a:r>
          </a:p>
          <a:p>
            <a:r>
              <a:rPr lang="en-US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Gretchen gave each student individual feedback that was </a:t>
            </a:r>
            <a:r>
              <a:rPr lang="en-US" b="1" i="1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specific to the goals of the lesson</a:t>
            </a:r>
            <a:r>
              <a:rPr lang="en-US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.</a:t>
            </a:r>
            <a:endParaRPr lang="en-US" dirty="0">
              <a:latin typeface="Constantia" pitchFamily="18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457200"/>
            <a:ext cx="7315200" cy="58785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ahoma" pitchFamily="34" charset="0"/>
                <a:cs typeface="Tahoma" pitchFamily="34" charset="0"/>
              </a:rPr>
              <a:t>Big Ideas from the debriefing session after the lesson:</a:t>
            </a:r>
          </a:p>
          <a:p>
            <a:endParaRPr lang="en-US" sz="2400" b="1" dirty="0" smtClean="0">
              <a:latin typeface="Constantia" pitchFamily="18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Teach a skill or strategy, not the book.</a:t>
            </a:r>
          </a:p>
          <a:p>
            <a:pPr marL="457200" indent="-457200">
              <a:buAutoNum type="arabicPeriod"/>
            </a:pPr>
            <a:endParaRPr lang="en-US" sz="2400" b="1" dirty="0" smtClean="0">
              <a:latin typeface="Constantia" pitchFamily="18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Use activities and procedures that are specific to the focus of the lesson.</a:t>
            </a:r>
          </a:p>
          <a:p>
            <a:pPr marL="457200" indent="-457200">
              <a:buAutoNum type="arabicPeriod"/>
            </a:pPr>
            <a:endParaRPr lang="en-US" sz="2400" b="1" dirty="0" smtClean="0">
              <a:latin typeface="Constantia" pitchFamily="18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Students should be transitioning to silent reading at level 16.</a:t>
            </a:r>
          </a:p>
          <a:p>
            <a:pPr marL="457200" indent="-457200">
              <a:buAutoNum type="arabicPeriod"/>
            </a:pPr>
            <a:endParaRPr lang="en-US" sz="2400" b="1" dirty="0" smtClean="0">
              <a:latin typeface="Constantia" pitchFamily="18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Giving students a task (like using a sticky tab) can help them slow down and pay attention to comprehension.</a:t>
            </a:r>
          </a:p>
          <a:p>
            <a:pPr marL="457200" indent="-457200"/>
            <a:endParaRPr lang="en-US" sz="2400" b="1" dirty="0" smtClean="0">
              <a:latin typeface="Constantia" pitchFamily="18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2.imagesbn.com/images/34460000/344629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66800"/>
            <a:ext cx="1800101" cy="22476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124200" y="838200"/>
            <a:ext cx="44958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Diller, Debbie (2007). </a:t>
            </a:r>
            <a:r>
              <a:rPr lang="en-US" sz="1800" i="1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Making the Most of Small Groups; Differentiation for All. </a:t>
            </a:r>
            <a:r>
              <a:rPr lang="en-US" sz="1800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Portland, Maine: </a:t>
            </a:r>
            <a:r>
              <a:rPr lang="en-US" sz="1800" dirty="0" err="1" smtClean="0">
                <a:latin typeface="Constantia" pitchFamily="18" charset="0"/>
                <a:ea typeface="Tahoma" pitchFamily="34" charset="0"/>
                <a:cs typeface="Tahoma" pitchFamily="34" charset="0"/>
              </a:rPr>
              <a:t>Stenhouse</a:t>
            </a:r>
            <a:r>
              <a:rPr lang="en-US" sz="1800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 Publishers.</a:t>
            </a:r>
          </a:p>
        </p:txBody>
      </p:sp>
      <p:pic>
        <p:nvPicPr>
          <p:cNvPr id="5" name="Picture 2" descr="http://www.debbiediller.com/images/gretch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733800"/>
            <a:ext cx="1905000" cy="14287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124200" y="2057400"/>
            <a:ext cx="4572000" cy="3754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1400" dirty="0" smtClean="0">
                <a:latin typeface="Constantia" pitchFamily="18" charset="0"/>
              </a:rPr>
              <a:t>Gretchen Childs has been an educator for over 15 years. She has taught kindergarten and 2nd grade, as well as Special Education in Pre-K, 5th and 6th grades. She has been a District Literacy Coach, District Math Coach, and Reading Specialist. Gretchen has presented numerous workshops on literacy topics, and has traveled the country as a consultant for Debbie Diller &amp; Associates since 2005. </a:t>
            </a:r>
            <a:br>
              <a:rPr lang="en-US" sz="1400" dirty="0" smtClean="0">
                <a:latin typeface="Constantia" pitchFamily="18" charset="0"/>
              </a:rPr>
            </a:br>
            <a:r>
              <a:rPr lang="en-US" sz="1400" dirty="0" smtClean="0">
                <a:latin typeface="Constantia" pitchFamily="18" charset="0"/>
              </a:rPr>
              <a:t/>
            </a:r>
            <a:br>
              <a:rPr lang="en-US" sz="1400" dirty="0" smtClean="0">
                <a:latin typeface="Constantia" pitchFamily="18" charset="0"/>
              </a:rPr>
            </a:br>
            <a:r>
              <a:rPr lang="en-US" sz="1400" dirty="0" smtClean="0">
                <a:latin typeface="Constantia" pitchFamily="18" charset="0"/>
              </a:rPr>
              <a:t>Gretchen earned her degree from Southwest Texas State University, with specializations in both Special Education and Reading. She also carries an Early Childhood Education endorsement. </a:t>
            </a:r>
            <a:br>
              <a:rPr lang="en-US" sz="1400" dirty="0" smtClean="0">
                <a:latin typeface="Constantia" pitchFamily="18" charset="0"/>
              </a:rPr>
            </a:br>
            <a:r>
              <a:rPr lang="en-US" sz="1400" dirty="0" smtClean="0">
                <a:latin typeface="Constantia" pitchFamily="18" charset="0"/>
              </a:rPr>
              <a:t/>
            </a:r>
            <a:br>
              <a:rPr lang="en-US" sz="1400" dirty="0" smtClean="0">
                <a:latin typeface="Constantia" pitchFamily="18" charset="0"/>
              </a:rPr>
            </a:br>
            <a:r>
              <a:rPr lang="en-US" sz="1400" dirty="0" smtClean="0">
                <a:latin typeface="Constantia" pitchFamily="18" charset="0"/>
              </a:rPr>
              <a:t>She resides in Pearland, Texas with her husband, Michael, and their three daughters. </a:t>
            </a:r>
            <a:br>
              <a:rPr lang="en-US" sz="1400" dirty="0" smtClean="0">
                <a:latin typeface="Constantia" pitchFamily="18" charset="0"/>
              </a:rPr>
            </a:br>
            <a:endParaRPr lang="en-US" sz="1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609600"/>
            <a:ext cx="5486400" cy="156966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Group:</a:t>
            </a:r>
            <a:r>
              <a:rPr lang="en-US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 First Grade (Garfield Elementary)</a:t>
            </a:r>
          </a:p>
          <a:p>
            <a:r>
              <a:rPr lang="en-US" sz="2400" b="1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Focus/Goal: </a:t>
            </a:r>
            <a:r>
              <a:rPr lang="en-US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Reading Punctuation</a:t>
            </a:r>
          </a:p>
          <a:p>
            <a:r>
              <a:rPr lang="en-US" sz="2400" b="1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Title: </a:t>
            </a:r>
            <a:r>
              <a:rPr lang="en-US" u="sng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Just This Once </a:t>
            </a:r>
            <a:r>
              <a:rPr lang="en-US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 by Joy Cowley</a:t>
            </a:r>
          </a:p>
          <a:p>
            <a:r>
              <a:rPr lang="en-US" sz="2400" b="1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Level: </a:t>
            </a:r>
            <a:r>
              <a:rPr lang="en-US" sz="2400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14</a:t>
            </a:r>
            <a:endParaRPr lang="en-US" sz="2400" b="1" dirty="0" smtClean="0">
              <a:latin typeface="Constantia" pitchFamily="18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K:\DCIM\116NIKON\DSCN4823.JPG"/>
          <p:cNvPicPr>
            <a:picLocks noChangeAspect="1" noChangeArrowheads="1"/>
          </p:cNvPicPr>
          <p:nvPr/>
        </p:nvPicPr>
        <p:blipFill>
          <a:blip r:embed="rId3" cstate="print"/>
          <a:srcRect l="11481" t="23333" r="8519" b="8889"/>
          <a:stretch>
            <a:fillRect/>
          </a:stretch>
        </p:blipFill>
        <p:spPr bwMode="auto">
          <a:xfrm>
            <a:off x="609600" y="2438400"/>
            <a:ext cx="3276600" cy="3701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K:\DCIM\116NIKON\DSCN48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590800"/>
            <a:ext cx="4267200" cy="3200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28600" y="609600"/>
            <a:ext cx="3962400" cy="990600"/>
          </a:xfr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Before Reading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K:\DCIM\116NIKON\DSCN47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81000"/>
            <a:ext cx="4318000" cy="32385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4800" y="1600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667000"/>
            <a:ext cx="4800600" cy="344709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ahoma" pitchFamily="34" charset="0"/>
                <a:cs typeface="Tahoma" pitchFamily="34" charset="0"/>
              </a:rPr>
              <a:t>Access Prior Knowledge:</a:t>
            </a:r>
          </a:p>
          <a:p>
            <a:r>
              <a:rPr lang="en-US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“Have you ever heard the word FLUENCY?”</a:t>
            </a:r>
          </a:p>
          <a:p>
            <a:endParaRPr lang="en-US" dirty="0" smtClean="0">
              <a:latin typeface="Constantia" pitchFamily="18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“What sounds better?”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  <a:ea typeface="Tahoma" pitchFamily="34" charset="0"/>
                <a:cs typeface="Tahoma" pitchFamily="34" charset="0"/>
              </a:rPr>
              <a:t>I---like---to---go---to---baseball---practice.</a:t>
            </a:r>
          </a:p>
          <a:p>
            <a:endParaRPr lang="en-US" sz="1200" b="1" dirty="0" smtClean="0">
              <a:solidFill>
                <a:schemeClr val="accent5">
                  <a:lumMod val="75000"/>
                </a:schemeClr>
              </a:solidFill>
              <a:latin typeface="Constantia" pitchFamily="18" charset="0"/>
              <a:ea typeface="Tahoma" pitchFamily="34" charset="0"/>
              <a:cs typeface="Tahoma" pitchFamily="34" charset="0"/>
            </a:endParaRP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  <a:ea typeface="Tahoma" pitchFamily="34" charset="0"/>
                <a:cs typeface="Tahoma" pitchFamily="34" charset="0"/>
              </a:rPr>
              <a:t>I like to go to baseball practice.</a:t>
            </a:r>
          </a:p>
          <a:p>
            <a:endParaRPr lang="en-US" i="1" dirty="0" smtClean="0">
              <a:latin typeface="Constantia" pitchFamily="18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“Why does it sound better?”</a:t>
            </a:r>
          </a:p>
          <a:p>
            <a:endParaRPr lang="en-US" sz="1400" dirty="0" smtClean="0">
              <a:latin typeface="Constantia" pitchFamily="18" charset="0"/>
              <a:ea typeface="Tahoma" pitchFamily="34" charset="0"/>
              <a:cs typeface="Tahoma" pitchFamily="34" charset="0"/>
            </a:endParaRPr>
          </a:p>
          <a:p>
            <a:r>
              <a:rPr lang="en-US" sz="1400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The students explained that it sounded more interesting.</a:t>
            </a:r>
          </a:p>
          <a:p>
            <a:endParaRPr lang="en-US" sz="1400" dirty="0" smtClean="0">
              <a:latin typeface="Constantia" pitchFamily="18" charset="0"/>
              <a:ea typeface="Tahoma" pitchFamily="34" charset="0"/>
              <a:cs typeface="Tahoma" pitchFamily="34" charset="0"/>
            </a:endParaRPr>
          </a:p>
          <a:p>
            <a:endParaRPr lang="en-US" sz="1400" dirty="0" smtClean="0">
              <a:latin typeface="Constantia" pitchFamily="18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3962400" cy="990600"/>
          </a:xfr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Before Reading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524000"/>
            <a:ext cx="4191000" cy="101566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ahoma" pitchFamily="34" charset="0"/>
                <a:cs typeface="Tahoma" pitchFamily="34" charset="0"/>
              </a:rPr>
              <a:t>New Information:</a:t>
            </a:r>
          </a:p>
          <a:p>
            <a:r>
              <a:rPr lang="en-US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A punctuation anchor chart was created.</a:t>
            </a:r>
          </a:p>
          <a:p>
            <a:r>
              <a:rPr lang="en-US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Each mark was discussed.</a:t>
            </a:r>
          </a:p>
        </p:txBody>
      </p:sp>
      <p:pic>
        <p:nvPicPr>
          <p:cNvPr id="4098" name="Picture 2" descr="K:\DCIM\116NIKON\DSCN4798.JPG"/>
          <p:cNvPicPr>
            <a:picLocks noChangeAspect="1" noChangeArrowheads="1"/>
          </p:cNvPicPr>
          <p:nvPr/>
        </p:nvPicPr>
        <p:blipFill>
          <a:blip r:embed="rId3" cstate="print"/>
          <a:srcRect l="7222"/>
          <a:stretch>
            <a:fillRect/>
          </a:stretch>
        </p:blipFill>
        <p:spPr bwMode="auto">
          <a:xfrm>
            <a:off x="4572000" y="304800"/>
            <a:ext cx="3937000" cy="31826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029200" y="3200400"/>
          <a:ext cx="2971800" cy="313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18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,    slow down</a:t>
                      </a:r>
                      <a:endParaRPr lang="en-US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.         stop</a:t>
                      </a:r>
                      <a:endParaRPr lang="en-US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?  voice goes up</a:t>
                      </a:r>
                      <a:endParaRPr lang="en-US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!       excited</a:t>
                      </a:r>
                      <a:endParaRPr lang="en-US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“ 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dirty="0" smtClean="0"/>
                        <a:t>”    talking</a:t>
                      </a:r>
                      <a:endParaRPr lang="en-US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099" name="Picture 3" descr="K:\DCIM\116NIKON\DSCN4795.JPG"/>
          <p:cNvPicPr>
            <a:picLocks noChangeAspect="1" noChangeArrowheads="1"/>
          </p:cNvPicPr>
          <p:nvPr/>
        </p:nvPicPr>
        <p:blipFill>
          <a:blip r:embed="rId4" cstate="print"/>
          <a:srcRect t="9852" b="28079"/>
          <a:stretch>
            <a:fillRect/>
          </a:stretch>
        </p:blipFill>
        <p:spPr bwMode="auto">
          <a:xfrm>
            <a:off x="381000" y="2819400"/>
            <a:ext cx="3867150" cy="3200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3962400" cy="990600"/>
          </a:xfr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Before Reading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 descr="K:\DCIM\116NIKON\DSCN48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7200"/>
            <a:ext cx="4229100" cy="563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8600" y="1524000"/>
            <a:ext cx="4876800" cy="320087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ahoma" pitchFamily="34" charset="0"/>
                <a:cs typeface="Tahoma" pitchFamily="34" charset="0"/>
              </a:rPr>
              <a:t>Book Introduction (APK)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Read the title </a:t>
            </a:r>
          </a:p>
          <a:p>
            <a:r>
              <a:rPr lang="en-US" i="1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i="1" u="sng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Just This Once</a:t>
            </a:r>
            <a:endParaRPr lang="en-US" dirty="0" smtClean="0">
              <a:latin typeface="Constantia" pitchFamily="18" charset="0"/>
              <a:ea typeface="Tahoma" pitchFamily="34" charset="0"/>
              <a:cs typeface="Tahoma" pitchFamily="34" charset="0"/>
            </a:endParaRPr>
          </a:p>
          <a:p>
            <a:r>
              <a:rPr lang="en-US" i="1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“</a:t>
            </a:r>
            <a:r>
              <a:rPr lang="en-US" sz="1400" i="1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What does it mean when someone says </a:t>
            </a:r>
            <a:r>
              <a:rPr lang="en-US" sz="1400" b="1" i="1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Just This Once</a:t>
            </a:r>
            <a:r>
              <a:rPr lang="en-US" sz="1400" i="1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”?</a:t>
            </a:r>
          </a:p>
          <a:p>
            <a:endParaRPr lang="en-US" sz="1400" b="1" i="1" dirty="0" smtClean="0">
              <a:latin typeface="Constantia" pitchFamily="18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The students discussed the meaning.</a:t>
            </a:r>
          </a:p>
          <a:p>
            <a:endParaRPr lang="en-US" dirty="0" smtClean="0">
              <a:latin typeface="Constantia" pitchFamily="18" charset="0"/>
              <a:ea typeface="Tahoma" pitchFamily="34" charset="0"/>
              <a:cs typeface="Tahoma" pitchFamily="34" charset="0"/>
            </a:endParaRPr>
          </a:p>
          <a:p>
            <a:r>
              <a:rPr lang="en-US" sz="1400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“In this book, Liz wants to take her hippo on vacation.”</a:t>
            </a:r>
          </a:p>
          <a:p>
            <a:endParaRPr lang="en-US" sz="1400" dirty="0" smtClean="0">
              <a:latin typeface="Constantia" pitchFamily="18" charset="0"/>
              <a:ea typeface="Tahoma" pitchFamily="34" charset="0"/>
              <a:cs typeface="Tahoma" pitchFamily="34" charset="0"/>
            </a:endParaRPr>
          </a:p>
          <a:p>
            <a:r>
              <a:rPr lang="en-US" sz="1400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“Can you tell me what it means to howl?”</a:t>
            </a:r>
          </a:p>
          <a:p>
            <a:endParaRPr lang="en-US" sz="1400" dirty="0" smtClean="0">
              <a:latin typeface="Constantia" pitchFamily="18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The group talked about babies howling.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5029200"/>
            <a:ext cx="7467600" cy="129266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ahoma" pitchFamily="34" charset="0"/>
                <a:cs typeface="Tahoma" pitchFamily="34" charset="0"/>
              </a:rPr>
              <a:t>Goals: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Read to page 9 to find out if the hippo goes on vacation with Liz.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Use your punctuation to help you understand what you are reading.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Mark your favorite sentence with a sticky tab.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3962400" cy="990600"/>
          </a:xfr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During Reading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6" name="Picture 2" descr="K:\DCIM\116NIKON\DSCN4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6781800" cy="50863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876800" y="304800"/>
            <a:ext cx="3505200" cy="101566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The students: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read silently or in whisper voices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practiced reading the punctuation marks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marked their favorite sentence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3962400" cy="990600"/>
          </a:xfr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During Reading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0" name="Picture 2" descr="K:\DCIM\116NIKON\DSCN4805.JPG"/>
          <p:cNvPicPr>
            <a:picLocks noChangeAspect="1" noChangeArrowheads="1"/>
          </p:cNvPicPr>
          <p:nvPr/>
        </p:nvPicPr>
        <p:blipFill>
          <a:blip r:embed="rId3" cstate="print"/>
          <a:srcRect l="16456" t="18565" r="15190" b="27426"/>
          <a:stretch>
            <a:fillRect/>
          </a:stretch>
        </p:blipFill>
        <p:spPr bwMode="auto">
          <a:xfrm>
            <a:off x="4495800" y="228600"/>
            <a:ext cx="4114800" cy="2438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K:\DCIM\116NIKON\DSCN4811.JPG"/>
          <p:cNvPicPr>
            <a:picLocks noChangeAspect="1" noChangeArrowheads="1"/>
          </p:cNvPicPr>
          <p:nvPr/>
        </p:nvPicPr>
        <p:blipFill>
          <a:blip r:embed="rId4" cstate="print"/>
          <a:srcRect r="12796"/>
          <a:stretch>
            <a:fillRect/>
          </a:stretch>
        </p:blipFill>
        <p:spPr bwMode="auto">
          <a:xfrm>
            <a:off x="533400" y="1524000"/>
            <a:ext cx="3189566" cy="4876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K:\DCIM\116NIKON\DSCN4807.JPG"/>
          <p:cNvPicPr>
            <a:picLocks noChangeAspect="1" noChangeArrowheads="1"/>
          </p:cNvPicPr>
          <p:nvPr/>
        </p:nvPicPr>
        <p:blipFill>
          <a:blip r:embed="rId5" cstate="print"/>
          <a:srcRect l="19672" t="13115"/>
          <a:stretch>
            <a:fillRect/>
          </a:stretch>
        </p:blipFill>
        <p:spPr bwMode="auto">
          <a:xfrm>
            <a:off x="4114800" y="2514600"/>
            <a:ext cx="3733800" cy="30289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267200" y="5257800"/>
            <a:ext cx="3886200" cy="129266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Gretchen (the teacher):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listened to students read a portion of the text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prompted to the goals when necessary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jotted anecdotal notes about the students</a:t>
            </a:r>
          </a:p>
          <a:p>
            <a:endParaRPr lang="en-US" dirty="0">
              <a:latin typeface="Constantia" pitchFamily="18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:\DCIM\116NIKON\DSCN4812.JPG"/>
          <p:cNvPicPr>
            <a:picLocks noChangeAspect="1" noChangeArrowheads="1"/>
          </p:cNvPicPr>
          <p:nvPr/>
        </p:nvPicPr>
        <p:blipFill>
          <a:blip r:embed="rId3" cstate="print"/>
          <a:srcRect t="18779"/>
          <a:stretch>
            <a:fillRect/>
          </a:stretch>
        </p:blipFill>
        <p:spPr bwMode="auto">
          <a:xfrm>
            <a:off x="3352800" y="228600"/>
            <a:ext cx="5410200" cy="32956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3962400" cy="990600"/>
          </a:xfr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After Reading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953000"/>
            <a:ext cx="8153400" cy="156966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ahoma" pitchFamily="34" charset="0"/>
                <a:cs typeface="Tahoma" pitchFamily="34" charset="0"/>
              </a:rPr>
              <a:t> Revisit the Goals:</a:t>
            </a:r>
          </a:p>
          <a:p>
            <a:r>
              <a:rPr lang="en-US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The group discussed where the hippo went with Liz.</a:t>
            </a:r>
          </a:p>
          <a:p>
            <a:endParaRPr lang="en-US" dirty="0" smtClean="0">
              <a:latin typeface="Constantia" pitchFamily="18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Students shared where they placed their sticky tabs and read their favorite sentences fluently for their friends.</a:t>
            </a:r>
          </a:p>
        </p:txBody>
      </p:sp>
      <p:pic>
        <p:nvPicPr>
          <p:cNvPr id="8195" name="Picture 3" descr="K:\DCIM\116NIKON\DSCN48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524000"/>
            <a:ext cx="2228850" cy="2971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K:\DCIM\116NIKON\DSCN4824.JPG"/>
          <p:cNvPicPr>
            <a:picLocks noChangeAspect="1" noChangeArrowheads="1"/>
          </p:cNvPicPr>
          <p:nvPr/>
        </p:nvPicPr>
        <p:blipFill>
          <a:blip r:embed="rId5" cstate="print"/>
          <a:srcRect t="14035" b="3509"/>
          <a:stretch>
            <a:fillRect/>
          </a:stretch>
        </p:blipFill>
        <p:spPr bwMode="auto">
          <a:xfrm>
            <a:off x="4038600" y="2971800"/>
            <a:ext cx="3352800" cy="207344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3962400" cy="990600"/>
          </a:xfr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After Reading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953000"/>
            <a:ext cx="7315200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ahoma" pitchFamily="34" charset="0"/>
                <a:cs typeface="Tahoma" pitchFamily="34" charset="0"/>
              </a:rPr>
              <a:t>Feedback from the students:</a:t>
            </a:r>
          </a:p>
          <a:p>
            <a:pPr algn="l"/>
            <a:r>
              <a:rPr lang="en-US" sz="1800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Gretchen asked the group, “How did you do </a:t>
            </a:r>
            <a:r>
              <a:rPr lang="en-US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using your punctuation to help you understand</a:t>
            </a:r>
            <a:r>
              <a:rPr lang="en-US" sz="1800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?  Was it easy, tricky or hard?”  </a:t>
            </a:r>
          </a:p>
          <a:p>
            <a:pPr algn="l"/>
            <a:endParaRPr lang="en-US" sz="1800" dirty="0">
              <a:latin typeface="Constantia" pitchFamily="18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en-US" sz="1800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The group used thumbs up, sideways or down to respond.</a:t>
            </a:r>
            <a:endParaRPr lang="en-US" sz="1800" dirty="0">
              <a:latin typeface="Constantia" pitchFamily="18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 descr="K:\DCIM\116NIKON\DSCN4821.JPG"/>
          <p:cNvPicPr>
            <a:picLocks noChangeAspect="1" noChangeArrowheads="1"/>
          </p:cNvPicPr>
          <p:nvPr/>
        </p:nvPicPr>
        <p:blipFill>
          <a:blip r:embed="rId3" cstate="print"/>
          <a:srcRect t="20370"/>
          <a:stretch>
            <a:fillRect/>
          </a:stretch>
        </p:blipFill>
        <p:spPr bwMode="auto">
          <a:xfrm>
            <a:off x="1752600" y="1447800"/>
            <a:ext cx="5486400" cy="3276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030001528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Props1.xml><?xml version="1.0" encoding="utf-8"?>
<ds:datastoreItem xmlns:ds="http://schemas.openxmlformats.org/officeDocument/2006/customXml" ds:itemID="{48B69649-BD93-4E42-AF09-56532638E9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F14D6C-45C9-4E6D-BC7D-8356FCEE77A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D514934-ECBA-4831-9622-4FF4E9E152A2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TP030001528</Template>
  <TotalTime>164</TotalTime>
  <Words>556</Words>
  <Application>Microsoft Office PowerPoint</Application>
  <PresentationFormat>On-screen Show (4:3)</PresentationFormat>
  <Paragraphs>93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TP030001528</vt:lpstr>
      <vt:lpstr>Small Group Instruction with Gretchen Childs</vt:lpstr>
      <vt:lpstr>Slide 2</vt:lpstr>
      <vt:lpstr>Before Reading</vt:lpstr>
      <vt:lpstr>Before Reading</vt:lpstr>
      <vt:lpstr>Before Reading</vt:lpstr>
      <vt:lpstr>During Reading</vt:lpstr>
      <vt:lpstr>During Reading</vt:lpstr>
      <vt:lpstr>After Reading</vt:lpstr>
      <vt:lpstr>After Reading</vt:lpstr>
      <vt:lpstr>After Reading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Group Instruction with Gretchen Childs</dc:title>
  <dc:creator>Greg Hensley</dc:creator>
  <cp:lastModifiedBy>Greg Hensley</cp:lastModifiedBy>
  <cp:revision>8</cp:revision>
  <dcterms:created xsi:type="dcterms:W3CDTF">2011-04-30T19:36:46Z</dcterms:created>
  <dcterms:modified xsi:type="dcterms:W3CDTF">2011-05-03T01:13:52Z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TC300015289990</vt:lpwstr>
  </property>
</Properties>
</file>