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8" r:id="rId13"/>
    <p:sldId id="265" r:id="rId14"/>
    <p:sldId id="266" r:id="rId15"/>
    <p:sldId id="267" r:id="rId1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513D4-D6B7-48A0-B46F-FB2D951A804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3200A-B5D4-4D73-84FA-7070806E94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E3200A-B5D4-4D73-84FA-7070806E94E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31A78-1C72-4905-BB9E-0AD54A1E680A}" type="datetimeFigureOut">
              <a:rPr lang="en-US" smtClean="0"/>
              <a:pPr/>
              <a:t>5/2/2011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DB342-9A80-4C40-B80F-52FF92F7F7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81200" y="381000"/>
            <a:ext cx="5334000" cy="110799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First Grade</a:t>
            </a:r>
          </a:p>
          <a:p>
            <a:pPr algn="ctr"/>
            <a:r>
              <a:rPr lang="en-US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Small Group Instruction</a:t>
            </a:r>
          </a:p>
          <a:p>
            <a:pPr algn="ctr"/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with Gretchen Childs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K:\DCIM\116NIKON\DSCN47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1600200"/>
            <a:ext cx="5791200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743200" y="5791200"/>
            <a:ext cx="36576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Eastside Elementary</a:t>
            </a:r>
          </a:p>
          <a:p>
            <a:pPr algn="ctr"/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Rogers Public Schools</a:t>
            </a:r>
          </a:p>
          <a:p>
            <a:pPr algn="ctr"/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April 26, 2011</a:t>
            </a:r>
            <a:endParaRPr lang="en-US" sz="1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6581001"/>
            <a:ext cx="121920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S. Hensley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4191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842337"/>
            <a:ext cx="88392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Individual Feedback: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Gretchen gave each student individual feedback that was </a:t>
            </a:r>
            <a:r>
              <a:rPr 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specific to the goal of the lesson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4578" name="Picture 2" descr="K:\DCIM\116NIKON\DSCN4789.JPG"/>
          <p:cNvPicPr>
            <a:picLocks noChangeAspect="1" noChangeArrowheads="1"/>
          </p:cNvPicPr>
          <p:nvPr/>
        </p:nvPicPr>
        <p:blipFill>
          <a:blip r:embed="rId4" cstate="print"/>
          <a:srcRect t="9524" r="7937" b="14286"/>
          <a:stretch>
            <a:fillRect/>
          </a:stretch>
        </p:blipFill>
        <p:spPr bwMode="auto">
          <a:xfrm>
            <a:off x="5943600" y="228600"/>
            <a:ext cx="2693194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9" name="Picture 3" descr="K:\DCIM\116NIKON\DSCN4790.JPG"/>
          <p:cNvPicPr>
            <a:picLocks noChangeAspect="1" noChangeArrowheads="1"/>
          </p:cNvPicPr>
          <p:nvPr/>
        </p:nvPicPr>
        <p:blipFill>
          <a:blip r:embed="rId5" cstate="print"/>
          <a:srcRect l="11481" t="17778"/>
          <a:stretch>
            <a:fillRect/>
          </a:stretch>
        </p:blipFill>
        <p:spPr bwMode="auto">
          <a:xfrm>
            <a:off x="533400" y="1295400"/>
            <a:ext cx="3486150" cy="4317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K:\DCIM\116NIKON\DSCN4791.JPG"/>
          <p:cNvPicPr>
            <a:picLocks noChangeAspect="1" noChangeArrowheads="1"/>
          </p:cNvPicPr>
          <p:nvPr/>
        </p:nvPicPr>
        <p:blipFill>
          <a:blip r:embed="rId6" cstate="print"/>
          <a:srcRect l="16456" t="20253" r="10127"/>
          <a:stretch>
            <a:fillRect/>
          </a:stretch>
        </p:blipFill>
        <p:spPr bwMode="auto">
          <a:xfrm>
            <a:off x="4419600" y="2514600"/>
            <a:ext cx="3771698" cy="307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62000" y="685800"/>
            <a:ext cx="7315200" cy="58785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Big Ideas from the debriefing session after the lesson:</a:t>
            </a:r>
          </a:p>
          <a:p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Teach a skill or strategy, not the book.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Use activities and procedures that are specific to the focus of the lesson.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Students should be transitioning to silent reading at level 16.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Giving students a task (like taking notes on a sticky note) can help them slow down and pay attention to comprehension.</a:t>
            </a:r>
          </a:p>
          <a:p>
            <a:pPr marL="457200" indent="-457200"/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pic>
        <p:nvPicPr>
          <p:cNvPr id="4" name="Picture 3" descr="http://img2.imagesbn.com/images/34460000/344629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838200"/>
            <a:ext cx="1525649" cy="1905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429000" y="914400"/>
            <a:ext cx="449580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Diller, Debbie (2007). </a:t>
            </a:r>
            <a:r>
              <a:rPr lang="en-US" sz="1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Making the Most of Small Groups; Differentiation for All. 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Portland, Maine: </a:t>
            </a:r>
            <a:r>
              <a:rPr lang="en-US" sz="18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Stenhouse</a:t>
            </a:r>
            <a:r>
              <a:rPr lang="en-US" sz="1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Publishers.</a:t>
            </a:r>
          </a:p>
        </p:txBody>
      </p:sp>
      <p:pic>
        <p:nvPicPr>
          <p:cNvPr id="6" name="Picture 2" descr="http://www.debbiediller.com/images/gretch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3581400"/>
            <a:ext cx="1905000" cy="14287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429000" y="2514600"/>
            <a:ext cx="4572000" cy="332398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>
            <a:spAutoFit/>
          </a:bodyPr>
          <a:lstStyle/>
          <a:p>
            <a:r>
              <a:rPr lang="en-US" sz="1400" dirty="0" smtClean="0"/>
              <a:t>Gretchen Childs has been an educator for over 15 years. She has taught kindergarten and 2nd grade, as well as Special Education in Pre-K, 5th and 6th grades. She has been a District Literacy Coach, District Math Coach, and Reading Specialist. Gretchen has presented numerous workshops on literacy topics, and has traveled the country as a consultant for Debbie Diller &amp; Associates since 2005. 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Gretchen earned her degree from Southwest Texas State University, with specializations in both Special Education and Reading. She also carries an Early Childhood Education endorsement. </a:t>
            </a:r>
            <a:br>
              <a:rPr lang="en-US" sz="14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She resides in Pearland, Texas with her husband, Michael, and their three daughters. 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990600" y="685800"/>
            <a:ext cx="74676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Group: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First Grade (Eastside Elementary)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Focus/Goal: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Inferring Character’s Feelings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Title: </a:t>
            </a:r>
            <a:r>
              <a:rPr lang="en-US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Boring Old Bed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by Joy Cowley</a:t>
            </a:r>
          </a:p>
          <a:p>
            <a:r>
              <a:rPr lang="en-US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Level: </a:t>
            </a:r>
            <a:r>
              <a:rPr lang="en-US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</a:t>
            </a: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3" name="Picture 1" descr="http://isbn.abebooks.com/mz/49/78/0780253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590800"/>
            <a:ext cx="35400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K:\DCIM\116NIKON\DSCN4772.JPG"/>
          <p:cNvPicPr>
            <a:picLocks noChangeAspect="1" noChangeArrowheads="1"/>
          </p:cNvPicPr>
          <p:nvPr/>
        </p:nvPicPr>
        <p:blipFill>
          <a:blip r:embed="rId5" cstate="print"/>
          <a:srcRect l="35833"/>
          <a:stretch>
            <a:fillRect/>
          </a:stretch>
        </p:blipFill>
        <p:spPr bwMode="auto">
          <a:xfrm>
            <a:off x="4495800" y="1752600"/>
            <a:ext cx="4191000" cy="4898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066800"/>
            <a:ext cx="4876800" cy="575542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Access Prior Knowledge: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“What do you think this word means?”</a:t>
            </a:r>
          </a:p>
          <a:p>
            <a:pPr algn="ctr"/>
            <a:r>
              <a:rPr lang="en-US" sz="28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Inferring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Gretchen used a personal story: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“Last night I got on an airplane in Houston, Texas to come to Rogers.  The plane could not land in Rogers because of fog.  The pilot took us to Oklahoma City instead”.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“What do you think happened after that?”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girls shared: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“You got on a bus”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“You drove in a car”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“You got on another plane”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Gretchen explained that her flight had to wait for a 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little while in Oklahoma City and then the pilot flew 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back to Rogers and was able to land.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New Information:</a:t>
            </a:r>
          </a:p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She helped the girls understand that they used their </a:t>
            </a:r>
            <a:r>
              <a:rPr lang="en-US" sz="1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schema 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about traveling and the </a:t>
            </a:r>
            <a:r>
              <a:rPr lang="en-US" sz="1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evidence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that she was there to </a:t>
            </a:r>
            <a:r>
              <a:rPr lang="en-US" sz="1400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infer</a:t>
            </a:r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what happened.</a:t>
            </a:r>
          </a:p>
          <a:p>
            <a:endParaRPr lang="en-US" sz="1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8434" name="Picture 2" descr="K:\DCIM\116NIKON\DSCN4759.JPG"/>
          <p:cNvPicPr>
            <a:picLocks noChangeAspect="1" noChangeArrowheads="1"/>
          </p:cNvPicPr>
          <p:nvPr/>
        </p:nvPicPr>
        <p:blipFill>
          <a:blip r:embed="rId4" cstate="print"/>
          <a:srcRect l="7353" t="11765" r="7353" b="13725"/>
          <a:stretch>
            <a:fillRect/>
          </a:stretch>
        </p:blipFill>
        <p:spPr bwMode="auto">
          <a:xfrm>
            <a:off x="4953000" y="381000"/>
            <a:ext cx="3962400" cy="2596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 descr="K:\DCIM\116NIKON\DSCN47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400" y="2895600"/>
            <a:ext cx="4673600" cy="350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34000" y="6096000"/>
            <a:ext cx="36576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An anchor chart was created.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228600"/>
            <a:ext cx="4191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85800" y="1143000"/>
            <a:ext cx="4800600" cy="270843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Book Introduction (APK)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Read the title </a:t>
            </a:r>
          </a:p>
          <a:p>
            <a:r>
              <a:rPr lang="en-US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400" i="1" u="sng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Boring Old Bed</a:t>
            </a:r>
            <a:endParaRPr lang="en-US" i="1" u="sng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Look at the front and back of the book</a:t>
            </a:r>
          </a:p>
          <a:p>
            <a:r>
              <a:rPr lang="en-US" sz="14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“Jim thinks his bed is boring so his dad lets him sleep in different places.”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Preview the book</a:t>
            </a:r>
          </a:p>
          <a:p>
            <a:endParaRPr lang="en-US" sz="1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1400" i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9458" name="Picture 2" descr="K:\DCIM\116NIKON\DSCN4763.JPG"/>
          <p:cNvPicPr>
            <a:picLocks noChangeAspect="1" noChangeArrowheads="1"/>
          </p:cNvPicPr>
          <p:nvPr/>
        </p:nvPicPr>
        <p:blipFill>
          <a:blip r:embed="rId4" cstate="print"/>
          <a:srcRect t="54545"/>
          <a:stretch>
            <a:fillRect/>
          </a:stretch>
        </p:blipFill>
        <p:spPr bwMode="auto">
          <a:xfrm>
            <a:off x="4869180" y="685800"/>
            <a:ext cx="4274820" cy="2590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 descr="K:\DCIM\116NIKON\DSCN47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2895600"/>
            <a:ext cx="5715000" cy="4286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248400" y="5562600"/>
            <a:ext cx="2590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Prior to the lesson, Gretchen placed post-it notes in two places in the text.</a:t>
            </a:r>
            <a:endParaRPr lang="en-US" sz="1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 rot="21224637">
            <a:off x="4184000" y="5347338"/>
            <a:ext cx="2634157" cy="463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228600"/>
            <a:ext cx="4191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Before 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143001"/>
            <a:ext cx="64008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Goal: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“As you read, pay attention and </a:t>
            </a:r>
            <a:r>
              <a:rPr lang="en-US" b="1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infer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how Jim is feeling.” </a:t>
            </a:r>
          </a:p>
        </p:txBody>
      </p:sp>
      <p:pic>
        <p:nvPicPr>
          <p:cNvPr id="20482" name="Picture 2" descr="K:\DCIM\116NIKON\DSCN47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2286000"/>
            <a:ext cx="5486400" cy="4114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381000" y="2057400"/>
            <a:ext cx="4191000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“I’ve put two sticky notes in your book.  When you get to the sticky note, I want you to write down how you infer Jim is feeling.” </a:t>
            </a:r>
          </a:p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Gretchen modeled how to record her thinking on the sticky note.</a:t>
            </a:r>
          </a:p>
        </p:txBody>
      </p:sp>
      <p:pic>
        <p:nvPicPr>
          <p:cNvPr id="20483" name="Picture 3" descr="K:\DCIM\116NIKON\DSCN4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3886200"/>
            <a:ext cx="2286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04800" y="228600"/>
            <a:ext cx="4191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During Reading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1143001"/>
            <a:ext cx="64008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students: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Read  silently or in a whisper voice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Recorded their inferences on sticky notes</a:t>
            </a:r>
          </a:p>
        </p:txBody>
      </p:sp>
      <p:pic>
        <p:nvPicPr>
          <p:cNvPr id="21507" name="Picture 3" descr="K:\DCIM\116NIKON\DSCN47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304800"/>
            <a:ext cx="428625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6" name="Picture 2" descr="K:\DCIM\116NIKON\DSCN47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124200"/>
            <a:ext cx="5105400" cy="38290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4191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During Reading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990600"/>
            <a:ext cx="5410200" cy="123110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Gretchen (the teacher):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listened to students read a portion of the text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prompted to the goals when necessary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jotted anecdotal notes about the students</a:t>
            </a:r>
          </a:p>
        </p:txBody>
      </p:sp>
      <p:pic>
        <p:nvPicPr>
          <p:cNvPr id="22530" name="Picture 2" descr="K:\DCIM\116NIKON\DSCN4771.JPG"/>
          <p:cNvPicPr>
            <a:picLocks noChangeAspect="1" noChangeArrowheads="1"/>
          </p:cNvPicPr>
          <p:nvPr/>
        </p:nvPicPr>
        <p:blipFill>
          <a:blip r:embed="rId4" cstate="print"/>
          <a:srcRect r="20588" b="27451"/>
          <a:stretch>
            <a:fillRect/>
          </a:stretch>
        </p:blipFill>
        <p:spPr bwMode="auto">
          <a:xfrm>
            <a:off x="5029200" y="533400"/>
            <a:ext cx="3962400" cy="27149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1" name="Picture 3" descr="K:\DCIM\116NIKON\DSCN47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2286000"/>
            <a:ext cx="3581400" cy="4775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3" name="Picture 5" descr="K:\DCIM\116NIKON\DSCN477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3352800"/>
            <a:ext cx="46736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4191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pic>
        <p:nvPicPr>
          <p:cNvPr id="23554" name="Picture 2" descr="K:\DCIM\116NIKON\DSCN4784.JPG"/>
          <p:cNvPicPr>
            <a:picLocks noChangeAspect="1" noChangeArrowheads="1"/>
          </p:cNvPicPr>
          <p:nvPr/>
        </p:nvPicPr>
        <p:blipFill>
          <a:blip r:embed="rId4" cstate="print"/>
          <a:srcRect l="5618" t="5618"/>
          <a:stretch>
            <a:fillRect/>
          </a:stretch>
        </p:blipFill>
        <p:spPr bwMode="auto">
          <a:xfrm>
            <a:off x="685800" y="838200"/>
            <a:ext cx="7086600" cy="53149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990600" y="6119336"/>
            <a:ext cx="6858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Revisit the Goal:</a:t>
            </a:r>
          </a:p>
          <a:p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The girls discussed their inferences about Jim’s feelings.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lt 2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448800" cy="7144215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42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28600" y="228600"/>
            <a:ext cx="419100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After 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029200"/>
            <a:ext cx="73152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ea typeface="Tahoma" pitchFamily="34" charset="0"/>
                <a:cs typeface="Helvetica" pitchFamily="34" charset="0"/>
              </a:rPr>
              <a:t>Feedback from the students:</a:t>
            </a:r>
          </a:p>
          <a:p>
            <a:pPr algn="l"/>
            <a:r>
              <a:rPr lang="en-US" sz="1800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Gretchen asked the group, “How did you do inferring how Jim was feeling?  Was it easy, tricky or hard?”  </a:t>
            </a:r>
          </a:p>
          <a:p>
            <a:pPr algn="l"/>
            <a:endParaRPr lang="en-US" sz="1800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  <a:p>
            <a:pPr algn="l"/>
            <a:r>
              <a:rPr lang="en-US" sz="1800" dirty="0" smtClean="0">
                <a:latin typeface="Helvetica" pitchFamily="34" charset="0"/>
                <a:ea typeface="Tahoma" pitchFamily="34" charset="0"/>
                <a:cs typeface="Helvetica" pitchFamily="34" charset="0"/>
              </a:rPr>
              <a:t>The group used thumbs up, sideways or down to respond.</a:t>
            </a:r>
            <a:endParaRPr lang="en-US" sz="1800" dirty="0">
              <a:latin typeface="Helvetica" pitchFamily="34" charset="0"/>
              <a:ea typeface="Tahoma" pitchFamily="34" charset="0"/>
              <a:cs typeface="Helvetica" pitchFamily="34" charset="0"/>
            </a:endParaRPr>
          </a:p>
        </p:txBody>
      </p:sp>
      <p:pic>
        <p:nvPicPr>
          <p:cNvPr id="1026" name="Picture 2" descr="K:\DCIM\116NIKON\DSCN4787.JPG"/>
          <p:cNvPicPr>
            <a:picLocks noChangeAspect="1" noChangeArrowheads="1"/>
          </p:cNvPicPr>
          <p:nvPr/>
        </p:nvPicPr>
        <p:blipFill>
          <a:blip r:embed="rId4" cstate="print"/>
          <a:srcRect t="9615"/>
          <a:stretch>
            <a:fillRect/>
          </a:stretch>
        </p:blipFill>
        <p:spPr bwMode="auto">
          <a:xfrm>
            <a:off x="1447800" y="1066800"/>
            <a:ext cx="5732834" cy="3886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P03000405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34" ma:contentTypeDescription="Create a new document." ma:contentTypeScope="" ma:versionID="e4b7918f6d70a6bbd3ae09fdaae93119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68164CE-2E6C-40E2-87CD-A9DFD77624E3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B2EAA866-292E-47A7-994D-99A134B9FF3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CA4246-25A5-476E-B483-A21A62FED4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TP030004058</Template>
  <TotalTime>156</TotalTime>
  <Words>624</Words>
  <Application>Microsoft Office PowerPoint</Application>
  <PresentationFormat>On-screen Show (4:3)</PresentationFormat>
  <Paragraphs>89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TP030004058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 Hensley</dc:creator>
  <cp:lastModifiedBy>Greg Hensley</cp:lastModifiedBy>
  <cp:revision>6</cp:revision>
  <dcterms:created xsi:type="dcterms:W3CDTF">2011-04-30T16:49:16Z</dcterms:created>
  <dcterms:modified xsi:type="dcterms:W3CDTF">2011-05-03T00:58:19Z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TC300040589990</vt:lpwstr>
  </property>
</Properties>
</file>