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1" r:id="rId3"/>
  </p:sldMasterIdLst>
  <p:notesMasterIdLst>
    <p:notesMasterId r:id="rId21"/>
  </p:notesMasterIdLst>
  <p:sldIdLst>
    <p:sldId id="256" r:id="rId4"/>
    <p:sldId id="258" r:id="rId5"/>
    <p:sldId id="259" r:id="rId6"/>
    <p:sldId id="262" r:id="rId7"/>
    <p:sldId id="280" r:id="rId8"/>
    <p:sldId id="281" r:id="rId9"/>
    <p:sldId id="261" r:id="rId10"/>
    <p:sldId id="283" r:id="rId11"/>
    <p:sldId id="260" r:id="rId12"/>
    <p:sldId id="264" r:id="rId13"/>
    <p:sldId id="257" r:id="rId14"/>
    <p:sldId id="266" r:id="rId15"/>
    <p:sldId id="265" r:id="rId16"/>
    <p:sldId id="272" r:id="rId17"/>
    <p:sldId id="267" r:id="rId18"/>
    <p:sldId id="279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9" autoAdjust="0"/>
  </p:normalViewPr>
  <p:slideViewPr>
    <p:cSldViewPr>
      <p:cViewPr>
        <p:scale>
          <a:sx n="60" d="100"/>
          <a:sy n="60" d="100"/>
        </p:scale>
        <p:origin x="-79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ED7E7-A4DC-4DE9-B7EB-DE47C6FBD559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B936-2C18-4C69-8574-A27E78C08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Felts asked</a:t>
            </a:r>
            <a:r>
              <a:rPr lang="en-US" baseline="0" dirty="0" smtClean="0"/>
              <a:t> the students to remember their score.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3B936-2C18-4C69-8574-A27E78C087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student thought they were</a:t>
            </a:r>
            <a:r>
              <a:rPr lang="en-US" baseline="0" dirty="0" smtClean="0"/>
              <a:t> more than a 2 but not quite a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3B936-2C18-4C69-8574-A27E78C087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324600"/>
            <a:ext cx="9140826" cy="533400"/>
            <a:chOff x="-1" y="6324600"/>
            <a:chExt cx="12188826" cy="53340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6" name="Picture 5" descr="white-bar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5400" b="0" i="1" u="none" strike="noStrike" kern="1200" cap="none" spc="-150" normalizeH="0" baseline="0" noProof="0" dirty="0">
                <a:ln w="11430"/>
                <a:gradFill flip="none" rotWithShape="1">
                  <a:gsLst>
                    <a:gs pos="0">
                      <a:srgbClr val="FFFFB9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4" name="Group 4"/>
          <p:cNvGrpSpPr/>
          <p:nvPr userDrawn="1"/>
        </p:nvGrpSpPr>
        <p:grpSpPr>
          <a:xfrm>
            <a:off x="0" y="6324600"/>
            <a:ext cx="9140826" cy="533400"/>
            <a:chOff x="-1" y="6324600"/>
            <a:chExt cx="12188826" cy="533400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8" name="Picture 7" descr="white-bar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8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0368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8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400657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53785" indent="-288384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8044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400657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61722" indent="-30293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991314"/>
          </a:xfrm>
        </p:spPr>
        <p:txBody>
          <a:bodyPr/>
          <a:lstStyle>
            <a:lvl1pPr marL="281770" indent="-281770">
              <a:defRPr sz="2300"/>
            </a:lvl1pPr>
            <a:lvl2pPr marL="5622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813562" indent="-24340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2885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0636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991314"/>
          </a:xfrm>
        </p:spPr>
        <p:txBody>
          <a:bodyPr/>
          <a:lstStyle>
            <a:lvl1pPr marL="296321" indent="-296321">
              <a:defRPr sz="2300"/>
            </a:lvl1pPr>
            <a:lvl2pPr marL="570155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821499" indent="-24473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3679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20919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lang="en-US" sz="32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8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4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4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400" kern="1200" dirty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4.jpeg"/><Relationship Id="rId3" Type="http://schemas.openxmlformats.org/officeDocument/2006/relationships/image" Target="../media/image11.png"/><Relationship Id="rId21" Type="http://schemas.openxmlformats.org/officeDocument/2006/relationships/image" Target="../media/image27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3.jpeg"/><Relationship Id="rId2" Type="http://schemas.openxmlformats.org/officeDocument/2006/relationships/image" Target="../media/image10.jpeg"/><Relationship Id="rId16" Type="http://schemas.openxmlformats.org/officeDocument/2006/relationships/hyperlink" Target="http://www.titlewave.com/cover?FLR=18357K3&amp;SID=fe32565aa6c216d6cf036a8502df54bb&amp;type=cover" TargetMode="External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18.jpeg"/><Relationship Id="rId19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hyperlink" Target="http://www.titlewave.com/cover?FLR=31983N6&amp;SID=fe32565aa6c216d6cf036a8502df54bb&amp;type=cov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681913" cy="1523495"/>
          </a:xfrm>
        </p:spPr>
        <p:txBody>
          <a:bodyPr/>
          <a:lstStyle/>
          <a:p>
            <a:r>
              <a:rPr lang="en-US" dirty="0" smtClean="0"/>
              <a:t>Comparing Experiences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7681913" cy="461665"/>
          </a:xfrm>
        </p:spPr>
        <p:txBody>
          <a:bodyPr/>
          <a:lstStyle/>
          <a:p>
            <a:r>
              <a:rPr lang="en-US" dirty="0" smtClean="0"/>
              <a:t>Mrs. Felts’ First Grade Class</a:t>
            </a:r>
          </a:p>
          <a:p>
            <a:r>
              <a:rPr lang="en-US" dirty="0" smtClean="0"/>
              <a:t>Eastside Elementary</a:t>
            </a:r>
          </a:p>
          <a:p>
            <a:r>
              <a:rPr lang="en-US" dirty="0" smtClean="0"/>
              <a:t>12-6-12</a:t>
            </a:r>
            <a:endParaRPr lang="en-US" dirty="0"/>
          </a:p>
        </p:txBody>
      </p:sp>
      <p:pic>
        <p:nvPicPr>
          <p:cNvPr id="25602" name="Picture 2" descr="http://ecx.images-amazon.com/images/I/51AFSBCPSF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4413250" cy="330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64797"/>
          </a:xfrm>
        </p:spPr>
        <p:txBody>
          <a:bodyPr/>
          <a:lstStyle/>
          <a:p>
            <a:r>
              <a:rPr lang="en-US" dirty="0" smtClean="0"/>
              <a:t>New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105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Felts reminded the students of the first  two steps of comparing.  The class found the items to compare and chose the features to compare.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24226" t="25841" r="16016"/>
          <a:stretch>
            <a:fillRect/>
          </a:stretch>
        </p:blipFill>
        <p:spPr bwMode="auto">
          <a:xfrm>
            <a:off x="304800" y="1295400"/>
            <a:ext cx="384789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368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0292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turned and talked about the boy’s experience of crying wolf.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11429" t="8571" r="11429"/>
          <a:stretch>
            <a:fillRect/>
          </a:stretch>
        </p:blipFill>
        <p:spPr bwMode="auto">
          <a:xfrm>
            <a:off x="762000" y="685800"/>
            <a:ext cx="2057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ecx.images-amazon.com/images/I/51AFSBCPSFL._SL500_AA3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5590">
            <a:off x="2645103" y="2340303"/>
            <a:ext cx="2309828" cy="230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class recorded their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score at the top of the matrix.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t="32469"/>
          <a:stretch>
            <a:fillRect/>
          </a:stretch>
        </p:blipFill>
        <p:spPr bwMode="auto">
          <a:xfrm>
            <a:off x="990600" y="1600200"/>
            <a:ext cx="692067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" y="5334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This student said she was more than a two, but not quite a three.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304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took notes on their matrix. (Mrs. Felts modeled on the board.)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2903" b="33871"/>
          <a:stretch>
            <a:fillRect/>
          </a:stretch>
        </p:blipFill>
        <p:spPr bwMode="auto">
          <a:xfrm>
            <a:off x="228600" y="304800"/>
            <a:ext cx="440228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t="8929" b="35714"/>
          <a:stretch>
            <a:fillRect/>
          </a:stretch>
        </p:blipFill>
        <p:spPr bwMode="auto">
          <a:xfrm>
            <a:off x="4419600" y="2057400"/>
            <a:ext cx="443926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t="4501" r="17300"/>
          <a:stretch>
            <a:fillRect/>
          </a:stretch>
        </p:blipFill>
        <p:spPr bwMode="auto">
          <a:xfrm>
            <a:off x="609600" y="3124200"/>
            <a:ext cx="3733800" cy="323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5486400"/>
            <a:ext cx="3581400" cy="3698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(3) Summarizing and Note Taking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Application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5021" t="68617" r="4596" b="5021"/>
          <a:stretch>
            <a:fillRect/>
          </a:stretch>
        </p:blipFill>
        <p:spPr bwMode="auto">
          <a:xfrm>
            <a:off x="228600" y="1905000"/>
            <a:ext cx="4114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92720" y="152400"/>
            <a:ext cx="3581400" cy="64611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(2) Identifying Similarities and Differences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920088"/>
            <a:ext cx="4191000" cy="3170099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Comparing</a:t>
            </a: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 can find the items to compare.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 can choose the features to compare.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 can tell how the items are the same or different.</a:t>
            </a:r>
            <a:endParaRPr lang="en-US" sz="2000" dirty="0" err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276600"/>
            <a:ext cx="3429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The shepherd boy was happy and the townsfolk were scared.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990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wrote about how the experiences were different.</a:t>
            </a:r>
            <a:endParaRPr lang="en-US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4893" t="62385" r="9480" b="10092"/>
          <a:stretch>
            <a:fillRect/>
          </a:stretch>
        </p:blipFill>
        <p:spPr bwMode="auto">
          <a:xfrm>
            <a:off x="304800" y="4191000"/>
            <a:ext cx="444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14400" y="5638800"/>
            <a:ext cx="3429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The boy was lying and the townsfolk were serious.</a:t>
            </a:r>
            <a:endParaRPr lang="en-US" i="1" dirty="0" err="1" smtClean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 l="4687" t="64453" b="5078"/>
          <a:stretch>
            <a:fillRect/>
          </a:stretch>
        </p:blipFill>
        <p:spPr bwMode="auto">
          <a:xfrm>
            <a:off x="4876800" y="4343400"/>
            <a:ext cx="393309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105400" y="5715000"/>
            <a:ext cx="3429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The boy lied. Townsfolk did not lie and the boy saw the wolf.</a:t>
            </a:r>
            <a:endParaRPr lang="en-US" i="1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class used the “Stand up, Hand up” structure to share their comparisons.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3581400" cy="3698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Times" pitchFamily="18" charset="0"/>
              </a:rPr>
              <a:t>(7) Cooperative Learning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20690" t="24138"/>
          <a:stretch>
            <a:fillRect/>
          </a:stretch>
        </p:blipFill>
        <p:spPr bwMode="auto">
          <a:xfrm>
            <a:off x="533400" y="1600200"/>
            <a:ext cx="298738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5190" t="9001"/>
          <a:stretch>
            <a:fillRect/>
          </a:stretch>
        </p:blipFill>
        <p:spPr bwMode="auto">
          <a:xfrm>
            <a:off x="4343400" y="3581400"/>
            <a:ext cx="3450288" cy="277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16095" t="21460" r="8793"/>
          <a:stretch>
            <a:fillRect/>
          </a:stretch>
        </p:blipFill>
        <p:spPr bwMode="auto">
          <a:xfrm>
            <a:off x="3810000" y="1066800"/>
            <a:ext cx="2811737" cy="220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431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can </a:t>
            </a:r>
            <a:r>
              <a:rPr lang="en-US" b="1" dirty="0" smtClean="0"/>
              <a:t>compare</a:t>
            </a:r>
            <a:r>
              <a:rPr lang="en-US" dirty="0" smtClean="0"/>
              <a:t> the experiences of characters.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6019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scored their understanding after the lesson.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b="3804"/>
          <a:stretch>
            <a:fillRect/>
          </a:stretch>
        </p:blipFill>
        <p:spPr bwMode="auto">
          <a:xfrm>
            <a:off x="685800" y="1447800"/>
            <a:ext cx="350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630" b="5435"/>
          <a:stretch>
            <a:fillRect/>
          </a:stretch>
        </p:blipFill>
        <p:spPr bwMode="auto">
          <a:xfrm>
            <a:off x="4495800" y="1447800"/>
            <a:ext cx="36281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533400"/>
            <a:ext cx="7772400" cy="4032250"/>
            <a:chOff x="914400" y="1143000"/>
            <a:chExt cx="7772400" cy="4031873"/>
          </a:xfrm>
        </p:grpSpPr>
        <p:sp>
          <p:nvSpPr>
            <p:cNvPr id="21509" name="Rectangle 10"/>
            <p:cNvSpPr>
              <a:spLocks noChangeArrowheads="1"/>
            </p:cNvSpPr>
            <p:nvPr/>
          </p:nvSpPr>
          <p:spPr bwMode="auto">
            <a:xfrm>
              <a:off x="1981200" y="1143000"/>
              <a:ext cx="6705600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Marzano, R. J., Pickering, D. J., &amp; Pollock, J. E. (2001). </a:t>
              </a:r>
              <a:r>
                <a:rPr lang="en-US" sz="1600" i="1">
                  <a:latin typeface="Comic Sans MS" pitchFamily="66" charset="0"/>
                </a:rPr>
                <a:t>Classroom instruction that works: Research-based strategies for increasing student achievement. </a:t>
              </a:r>
              <a:r>
                <a:rPr lang="en-US" sz="1600">
                  <a:latin typeface="Comic Sans MS" pitchFamily="66" charset="0"/>
                </a:rPr>
                <a:t>Alexandria, VA: Association for Supervision</a:t>
              </a:r>
              <a:r>
                <a:rPr lang="en-US" sz="1600" i="1">
                  <a:latin typeface="Comic Sans MS" pitchFamily="66" charset="0"/>
                </a:rPr>
                <a:t> </a:t>
              </a:r>
              <a:r>
                <a:rPr lang="en-US" sz="1600">
                  <a:latin typeface="Comic Sans MS" pitchFamily="66" charset="0"/>
                </a:rPr>
                <a:t>and Curriculum Development.</a:t>
              </a:r>
            </a:p>
            <a:p>
              <a:endParaRPr lang="en-US" sz="1600">
                <a:latin typeface="Comic Sans MS" pitchFamily="66" charset="0"/>
              </a:endParaRPr>
            </a:p>
            <a:p>
              <a:endParaRPr lang="en-US" sz="1600">
                <a:latin typeface="Comic Sans MS" pitchFamily="66" charset="0"/>
              </a:endParaRPr>
            </a:p>
            <a:p>
              <a:r>
                <a:rPr lang="en-US" sz="1600">
                  <a:latin typeface="Comic Sans MS" pitchFamily="66" charset="0"/>
                </a:rPr>
                <a:t> </a:t>
              </a:r>
            </a:p>
            <a:p>
              <a:r>
                <a:rPr lang="en-US" sz="1600">
                  <a:latin typeface="Comic Sans MS" pitchFamily="66" charset="0"/>
                </a:rPr>
                <a:t>Pollock, J. E. (2007). </a:t>
              </a:r>
              <a:r>
                <a:rPr lang="en-US" sz="1600" i="1">
                  <a:latin typeface="Comic Sans MS" pitchFamily="66" charset="0"/>
                </a:rPr>
                <a:t>Improving student learning one teacher at a time. </a:t>
              </a:r>
              <a:r>
                <a:rPr lang="en-US" sz="1600">
                  <a:latin typeface="Comic Sans MS" pitchFamily="66" charset="0"/>
                </a:rPr>
                <a:t>Alexandria, VA: Association for Supervision and Curriculum Development.</a:t>
              </a:r>
            </a:p>
            <a:p>
              <a:endParaRPr lang="en-US" sz="1600">
                <a:latin typeface="Comic Sans MS" pitchFamily="66" charset="0"/>
              </a:endParaRPr>
            </a:p>
            <a:p>
              <a:endParaRPr lang="en-US" sz="1600">
                <a:latin typeface="Comic Sans MS" pitchFamily="66" charset="0"/>
              </a:endParaRPr>
            </a:p>
            <a:p>
              <a:r>
                <a:rPr lang="en-US" sz="1600">
                  <a:latin typeface="Comic Sans MS" pitchFamily="66" charset="0"/>
                </a:rPr>
                <a:t> </a:t>
              </a:r>
            </a:p>
            <a:p>
              <a:r>
                <a:rPr lang="en-US" sz="1600">
                  <a:latin typeface="Comic Sans MS" pitchFamily="66" charset="0"/>
                </a:rPr>
                <a:t>Pollock, J. E., &amp; Ford, Sharon M. (2009). </a:t>
              </a:r>
              <a:r>
                <a:rPr lang="en-US" sz="1600" i="1">
                  <a:latin typeface="Comic Sans MS" pitchFamily="66" charset="0"/>
                </a:rPr>
                <a:t>Improving student learning one principal at a time. </a:t>
              </a:r>
              <a:r>
                <a:rPr lang="en-US" sz="1600">
                  <a:latin typeface="Comic Sans MS" pitchFamily="66" charset="0"/>
                </a:rPr>
                <a:t>Alexandria, VA: Association for Supervision and Curriculum Development.</a:t>
              </a:r>
            </a:p>
          </p:txBody>
        </p:sp>
        <p:pic>
          <p:nvPicPr>
            <p:cNvPr id="12" name="Picture 2" descr="http://images.betterworldbooks.com/141/Improving-Student-Learning-One-Teacher-at-a-Time-Pollock-Jane-E-97814166052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2438279"/>
              <a:ext cx="950913" cy="12254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4" descr="http://i43.tower.com/images/mm113091970/improving-student-learning-one-principal-time-sharon-m-ford-paperback-cover-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885944"/>
              <a:ext cx="990600" cy="1273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http://www.mcrel.org/SuccessInSight/Portals/7/Classroom%20Instruction%20That%20Work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1143000"/>
              <a:ext cx="914400" cy="1152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1507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800600"/>
            <a:ext cx="9731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1905000" y="51054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Pollock, J. E., Ford, Sharon M., &amp; Black, Margaret M. (2012). </a:t>
            </a:r>
            <a:r>
              <a:rPr lang="en-US" sz="1600" i="1">
                <a:latin typeface="Comic Sans MS" pitchFamily="66" charset="0"/>
              </a:rPr>
              <a:t>Minding the Achievement Gap. </a:t>
            </a:r>
            <a:r>
              <a:rPr lang="en-US" sz="1600">
                <a:latin typeface="Comic Sans MS" pitchFamily="66" charset="0"/>
              </a:rPr>
              <a:t>Alexandria, VA: Association for Supervision and Curriculum Development.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over_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67200"/>
            <a:ext cx="1222521" cy="13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571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Times" pitchFamily="18" charset="0"/>
              </a:rPr>
              <a:t>Unit Preparation</a:t>
            </a:r>
            <a:r>
              <a:rPr lang="en-US" dirty="0" smtClean="0">
                <a:cs typeface="Times" pitchFamily="18" charset="0"/>
              </a:rPr>
              <a:t>:</a:t>
            </a:r>
          </a:p>
          <a:p>
            <a:r>
              <a:rPr lang="en-US" sz="1600" dirty="0" smtClean="0">
                <a:cs typeface="Times" pitchFamily="18" charset="0"/>
              </a:rPr>
              <a:t>Prior to beginning Unit 3, Mrs. Felts did the following</a:t>
            </a:r>
            <a:r>
              <a:rPr lang="en-US" sz="1400" dirty="0" smtClean="0">
                <a:cs typeface="Times" pitchFamily="18" charset="0"/>
              </a:rPr>
              <a:t>:</a:t>
            </a:r>
          </a:p>
          <a:p>
            <a:endParaRPr lang="en-US" sz="1400" dirty="0">
              <a:cs typeface="Times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cs typeface="Times" pitchFamily="18" charset="0"/>
              </a:rPr>
              <a:t>Identified the standards to be taught- (</a:t>
            </a:r>
            <a:r>
              <a:rPr lang="en-US" dirty="0" smtClean="0">
                <a:cs typeface="Times" pitchFamily="18" charset="0"/>
              </a:rPr>
              <a:t>she</a:t>
            </a:r>
            <a:r>
              <a:rPr lang="en-US" sz="1800" dirty="0" smtClean="0">
                <a:cs typeface="Times" pitchFamily="18" charset="0"/>
              </a:rPr>
              <a:t> looked at the unit 3 pacing guide)</a:t>
            </a:r>
          </a:p>
          <a:p>
            <a:pPr marL="342900" indent="-342900">
              <a:buAutoNum type="arabicPeriod"/>
            </a:pPr>
            <a:endParaRPr lang="en-US" sz="1800" dirty="0" smtClean="0">
              <a:cs typeface="Times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cs typeface="Times" pitchFamily="18" charset="0"/>
              </a:rPr>
              <a:t>She </a:t>
            </a:r>
            <a:r>
              <a:rPr lang="en-US" sz="1800" dirty="0" smtClean="0">
                <a:cs typeface="Times" pitchFamily="18" charset="0"/>
              </a:rPr>
              <a:t>asked herself-</a:t>
            </a:r>
          </a:p>
          <a:p>
            <a:pPr marL="800100" lvl="1" indent="-342900"/>
            <a:r>
              <a:rPr lang="en-US" sz="1800" b="1" i="1" dirty="0" smtClean="0">
                <a:cs typeface="Times" pitchFamily="18" charset="0"/>
              </a:rPr>
              <a:t>“What will my students know and be able to do better at the end of this unit?”</a:t>
            </a:r>
          </a:p>
          <a:p>
            <a:pPr marL="800100" lvl="1" indent="-342900"/>
            <a:endParaRPr lang="en-US" sz="1800" dirty="0" smtClean="0">
              <a:cs typeface="Times" pitchFamily="18" charset="0"/>
            </a:endParaRPr>
          </a:p>
          <a:p>
            <a:pPr marL="342900" indent="-342900"/>
            <a:r>
              <a:rPr lang="en-US" sz="1800" dirty="0" smtClean="0">
                <a:cs typeface="Times" pitchFamily="18" charset="0"/>
              </a:rPr>
              <a:t>3.  </a:t>
            </a:r>
            <a:r>
              <a:rPr lang="en-US" dirty="0" smtClean="0">
                <a:cs typeface="Times" pitchFamily="18" charset="0"/>
              </a:rPr>
              <a:t>She</a:t>
            </a:r>
            <a:r>
              <a:rPr lang="en-US" sz="1800" dirty="0" smtClean="0">
                <a:cs typeface="Times" pitchFamily="18" charset="0"/>
              </a:rPr>
              <a:t> gathered and studied the resources in order to prepare the daily lessons.</a:t>
            </a:r>
          </a:p>
          <a:p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852164" cy="375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cover_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1023620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8" name="Picture 37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1188964" cy="119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257800"/>
            <a:ext cx="1088297" cy="13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800600"/>
            <a:ext cx="1043177" cy="13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962400"/>
            <a:ext cx="1036955" cy="13373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2" name="Picture 41" descr="cover_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962400"/>
            <a:ext cx="1185391" cy="96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over_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334000"/>
            <a:ext cx="100965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l_fi" descr="http://covers.openlibrary.org/w/id/384193-L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4953000"/>
            <a:ext cx="973024" cy="14603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5" name="Picture 44" descr="cover_imag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267200"/>
            <a:ext cx="1186326" cy="13468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6" name="Picture 45" descr="cover_image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5410200"/>
            <a:ext cx="878572" cy="12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cover_image">
            <a:hlinkClick r:id="rId14" tgtFrame="tw_cover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24400" y="3657600"/>
            <a:ext cx="903739" cy="13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cover_image">
            <a:hlinkClick r:id="rId16" tgtFrame="tw_cover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5257800"/>
            <a:ext cx="1012796" cy="13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cover_image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9200" y="5105400"/>
            <a:ext cx="1197755" cy="13415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" name="Picture 50" descr="cover_image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00800" y="5257800"/>
            <a:ext cx="1012796" cy="13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cover_image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96200" y="5410200"/>
            <a:ext cx="1071519" cy="125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cover_image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00800" y="3962400"/>
            <a:ext cx="1012796" cy="117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cover_image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91400" y="4267200"/>
            <a:ext cx="1044447" cy="121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4495800" y="1828800"/>
            <a:ext cx="16002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6172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Times" pitchFamily="18" charset="0"/>
              </a:rPr>
              <a:t>Plan Daily Lessons</a:t>
            </a:r>
            <a:r>
              <a:rPr lang="en-US" sz="2800" dirty="0" smtClean="0">
                <a:cs typeface="Times" pitchFamily="18" charset="0"/>
              </a:rPr>
              <a:t>:</a:t>
            </a:r>
          </a:p>
          <a:p>
            <a:r>
              <a:rPr lang="en-US" sz="2400" dirty="0" smtClean="0">
                <a:cs typeface="Times" pitchFamily="18" charset="0"/>
              </a:rPr>
              <a:t>Once she had the big picture for the unit, she began planning daily lessons.</a:t>
            </a:r>
          </a:p>
          <a:p>
            <a:endParaRPr lang="en-US" sz="2400" dirty="0">
              <a:cs typeface="Times" pitchFamily="18" charset="0"/>
            </a:endParaRPr>
          </a:p>
          <a:p>
            <a:r>
              <a:rPr lang="en-US" sz="2400" dirty="0" smtClean="0">
                <a:cs typeface="Times" pitchFamily="18" charset="0"/>
              </a:rPr>
              <a:t>The standard for this lesson is:</a:t>
            </a:r>
          </a:p>
          <a:p>
            <a:r>
              <a:rPr lang="en-US" sz="2400" b="1" dirty="0" smtClean="0">
                <a:cs typeface="Times" pitchFamily="18" charset="0"/>
              </a:rPr>
              <a:t>RL.1.9 Compare and contrast the adventures and experiences of characters in stories.</a:t>
            </a:r>
          </a:p>
          <a:p>
            <a:endParaRPr lang="en-US" sz="2400" b="1" dirty="0">
              <a:cs typeface="Times" pitchFamily="18" charset="0"/>
            </a:endParaRPr>
          </a:p>
          <a:p>
            <a:endParaRPr lang="en-US" sz="2400" b="1" dirty="0">
              <a:cs typeface="Times" pitchFamily="18" charset="0"/>
            </a:endParaRPr>
          </a:p>
          <a:p>
            <a:r>
              <a:rPr lang="en-US" sz="2400" dirty="0" smtClean="0">
                <a:cs typeface="Times" pitchFamily="18" charset="0"/>
              </a:rPr>
              <a:t>The resource she selected for the lesson is: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u="sng" dirty="0" smtClean="0">
                <a:cs typeface="Times" pitchFamily="18" charset="0"/>
              </a:rPr>
              <a:t>The Boy Who Cried Wolf</a:t>
            </a:r>
          </a:p>
          <a:p>
            <a:endParaRPr lang="en-US" sz="2400" dirty="0" smtClean="0">
              <a:cs typeface="Times" pitchFamily="18" charset="0"/>
            </a:endParaRPr>
          </a:p>
          <a:p>
            <a:endParaRPr lang="en-US" sz="2800" dirty="0" smtClean="0">
              <a:cs typeface="Times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2" descr="http://ecx.images-amazon.com/images/I/51AFSBCPSF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1480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85800"/>
            <a:ext cx="2331617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were introduced to the steps of comparing  earlier in the week.  They used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Tortoise and the Hare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compared the Tortoise’s race experience to the Hare’s experience.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4191000" cy="3170099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Comparing</a:t>
            </a: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 can find the items to compare.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 can choose the features to compare.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 can tell how the items are the same or different.</a:t>
            </a:r>
            <a:endParaRPr lang="en-US" sz="2000" dirty="0" err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ecx.images-amazon.com/images/I/51428E9281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3124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24400" y="2514600"/>
            <a:ext cx="3251200" cy="3079750"/>
            <a:chOff x="4800600" y="2057400"/>
            <a:chExt cx="3251200" cy="3079750"/>
          </a:xfrm>
        </p:grpSpPr>
        <p:pic>
          <p:nvPicPr>
            <p:cNvPr id="6146" name="Picture 2" descr="http://ebusiness.ascd.org/serverfiles/productimages/112005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3505200"/>
              <a:ext cx="1270000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://i43.tower.com/images/mm113091970/improving-student-learning-one-principal-time-sharon-m-ford-paperback-cover-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2743200"/>
              <a:ext cx="1309688" cy="1682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2" descr="http://images.betterworldbooks.com/141/Improving-Student-Learning-One-Teacher-at-a-Time-Pollock-Jane-E-97814166052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057400"/>
              <a:ext cx="1328738" cy="1711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066800" y="1981200"/>
            <a:ext cx="3429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latin typeface="+mn-lt"/>
                <a:cs typeface="Times" pitchFamily="18" charset="0"/>
              </a:rPr>
              <a:t>G</a:t>
            </a:r>
            <a:r>
              <a:rPr lang="en-US" sz="2400" b="1" dirty="0">
                <a:latin typeface="+mn-lt"/>
                <a:cs typeface="Times" pitchFamily="18" charset="0"/>
              </a:rPr>
              <a:t>= goal</a:t>
            </a:r>
          </a:p>
          <a:p>
            <a:pPr>
              <a:defRPr/>
            </a:pPr>
            <a:r>
              <a:rPr lang="en-US" sz="4800" b="1" dirty="0">
                <a:latin typeface="+mn-lt"/>
                <a:cs typeface="Times" pitchFamily="18" charset="0"/>
              </a:rPr>
              <a:t>A</a:t>
            </a:r>
            <a:r>
              <a:rPr lang="en-US" sz="2400" b="1" dirty="0">
                <a:latin typeface="+mn-lt"/>
                <a:cs typeface="Times" pitchFamily="18" charset="0"/>
              </a:rPr>
              <a:t>= access prior knowledge</a:t>
            </a:r>
          </a:p>
          <a:p>
            <a:pPr>
              <a:defRPr/>
            </a:pPr>
            <a:r>
              <a:rPr lang="en-US" sz="4800" b="1" dirty="0">
                <a:latin typeface="+mn-lt"/>
                <a:cs typeface="Times" pitchFamily="18" charset="0"/>
              </a:rPr>
              <a:t>N</a:t>
            </a:r>
            <a:r>
              <a:rPr lang="en-US" sz="2400" b="1" dirty="0">
                <a:latin typeface="+mn-lt"/>
                <a:cs typeface="Times" pitchFamily="18" charset="0"/>
              </a:rPr>
              <a:t>= new information</a:t>
            </a:r>
          </a:p>
          <a:p>
            <a:pPr>
              <a:defRPr/>
            </a:pPr>
            <a:r>
              <a:rPr lang="en-US" sz="4800" b="1" dirty="0">
                <a:latin typeface="+mn-lt"/>
                <a:cs typeface="Times" pitchFamily="18" charset="0"/>
              </a:rPr>
              <a:t>A</a:t>
            </a:r>
            <a:r>
              <a:rPr lang="en-US" sz="2400" b="1" dirty="0">
                <a:latin typeface="+mn-lt"/>
                <a:cs typeface="Times" pitchFamily="18" charset="0"/>
              </a:rPr>
              <a:t>= application</a:t>
            </a:r>
          </a:p>
          <a:p>
            <a:pPr>
              <a:defRPr/>
            </a:pPr>
            <a:r>
              <a:rPr lang="en-US" sz="4800" b="1" dirty="0">
                <a:latin typeface="+mn-lt"/>
                <a:cs typeface="Times" pitchFamily="18" charset="0"/>
              </a:rPr>
              <a:t>G</a:t>
            </a:r>
            <a:r>
              <a:rPr lang="en-US" sz="2400" b="1" dirty="0">
                <a:latin typeface="+mn-lt"/>
                <a:cs typeface="Times" pitchFamily="18" charset="0"/>
              </a:rPr>
              <a:t>= generalize the goal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371600" y="4572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Times" pitchFamily="18" charset="0"/>
              </a:rPr>
              <a:t>GANAG is a daily lesson structure that allows teachers to plan for student use of research based instructional strategies.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362200"/>
            <a:ext cx="3581400" cy="64611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(2) Identifying Similarities and Differences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3581400" cy="3698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(3) Summarizing and Note Taking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641725"/>
            <a:ext cx="3581400" cy="646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(4) Reinforcing Effort and Providing Recognition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419600"/>
            <a:ext cx="35814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(5) Homework and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953000"/>
            <a:ext cx="3581400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(6) Nonlinguistic Representations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2362200"/>
            <a:ext cx="3581400" cy="3698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Times" pitchFamily="18" charset="0"/>
              </a:rPr>
              <a:t>(7) Cooperative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3581400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(8) Setting Objectives and Providing 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3886200"/>
            <a:ext cx="35814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(9) Generating and Testing Hypotheses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4724400"/>
            <a:ext cx="3581400" cy="6461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(10) Cues, Questions and Advance Organizers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381000"/>
            <a:ext cx="72390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" pitchFamily="18" charset="0"/>
              </a:rPr>
              <a:t>GANAG</a:t>
            </a:r>
            <a:r>
              <a:rPr lang="en-US" sz="3200" dirty="0">
                <a:latin typeface="+mn-lt"/>
                <a:cs typeface="Times" pitchFamily="18" charset="0"/>
              </a:rPr>
              <a:t> provides students the opportunity to actively use the nine high-yield strategies: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Prior Knowledge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were asked to look at the pictures and talk to their partners about what they saw.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105400"/>
            <a:ext cx="3581400" cy="6461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(10) Cues, Questions and Advance Organizers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25382" r="22444"/>
          <a:stretch>
            <a:fillRect/>
          </a:stretch>
        </p:blipFill>
        <p:spPr bwMode="auto">
          <a:xfrm>
            <a:off x="1371600" y="2362200"/>
            <a:ext cx="27432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7585" r="10493"/>
          <a:stretch>
            <a:fillRect/>
          </a:stretch>
        </p:blipFill>
        <p:spPr bwMode="auto">
          <a:xfrm>
            <a:off x="4495800" y="2209800"/>
            <a:ext cx="2922574" cy="267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95800" y="5943600"/>
            <a:ext cx="3581400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(6) Nonlinguistic Representations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14423"/>
          <a:stretch>
            <a:fillRect/>
          </a:stretch>
        </p:blipFill>
        <p:spPr bwMode="auto">
          <a:xfrm>
            <a:off x="4191000" y="1447800"/>
            <a:ext cx="3962400" cy="45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ecx.images-amazon.com/images/I/51AFSBCPSFL.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5590">
            <a:off x="862315" y="2386314"/>
            <a:ext cx="3124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Felts read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 Who Cried Wolf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class.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431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can </a:t>
            </a:r>
            <a:r>
              <a:rPr lang="en-US" b="1" dirty="0" smtClean="0"/>
              <a:t>compare</a:t>
            </a:r>
            <a:r>
              <a:rPr lang="en-US" dirty="0" smtClean="0"/>
              <a:t> the experiences of characters.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638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scored their understanding before the lesson by holding up the number of fingers of their score.</a:t>
            </a:r>
            <a:endParaRPr lang="en-US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52400"/>
            <a:ext cx="3581400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(8) Setting Objectives and Providing Feedback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749799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http://interactyx.com/wp-content/uploads/2012/05/1f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47800"/>
            <a:ext cx="1305496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http://becomeablogger.com/wp-content/uploads/2008/09/2fingers1.jpg"/>
          <p:cNvPicPr>
            <a:picLocks noChangeAspect="1" noChangeArrowheads="1"/>
          </p:cNvPicPr>
          <p:nvPr/>
        </p:nvPicPr>
        <p:blipFill>
          <a:blip r:embed="rId5" cstate="print"/>
          <a:srcRect l="21739" r="23913"/>
          <a:stretch>
            <a:fillRect/>
          </a:stretch>
        </p:blipFill>
        <p:spPr bwMode="auto">
          <a:xfrm rot="675722">
            <a:off x="6975466" y="1852892"/>
            <a:ext cx="1234619" cy="21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 descr="http://flowingzen.com/wp-content/uploads/2012/11/3fingers1.jpg"/>
          <p:cNvPicPr>
            <a:picLocks noChangeAspect="1" noChangeArrowheads="1"/>
          </p:cNvPicPr>
          <p:nvPr/>
        </p:nvPicPr>
        <p:blipFill>
          <a:blip r:embed="rId6" cstate="print"/>
          <a:srcRect l="20237" t="6765" r="22423"/>
          <a:stretch>
            <a:fillRect/>
          </a:stretch>
        </p:blipFill>
        <p:spPr bwMode="auto">
          <a:xfrm rot="20889109">
            <a:off x="5612014" y="3311012"/>
            <a:ext cx="1295400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5" name="Picture 9" descr="http://t0.gstatic.com/images?q=tbn:ANd9GcTNl-zuX6vtO8007KokslDfkS8szkcDtB7Tc6v5cxI9zdRtSyTX1gS2TrLbz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810000"/>
            <a:ext cx="1143000" cy="180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eathered_Lime_Green 4X3 Template Segoe">
  <a:themeElements>
    <a:clrScheme name="Template-light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2E2A0B-9A21-4D7E-9519-37655056F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1_Feathered_Lime_Green 4X3 Template Segoe</Template>
  <TotalTime>336</TotalTime>
  <Words>731</Words>
  <Application>Microsoft Office PowerPoint</Application>
  <PresentationFormat>On-screen Show (4:3)</PresentationFormat>
  <Paragraphs>95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1_Feathered_Lime_Green 4X3 Template Segoe</vt:lpstr>
      <vt:lpstr>White with Courier font for code slides</vt:lpstr>
      <vt:lpstr>Comparing Experiences</vt:lpstr>
      <vt:lpstr>Slide 2</vt:lpstr>
      <vt:lpstr>Slide 3</vt:lpstr>
      <vt:lpstr>Slide 4</vt:lpstr>
      <vt:lpstr>Slide 5</vt:lpstr>
      <vt:lpstr>Slide 6</vt:lpstr>
      <vt:lpstr>Access Prior Knowledge</vt:lpstr>
      <vt:lpstr>Slide 8</vt:lpstr>
      <vt:lpstr>Goal</vt:lpstr>
      <vt:lpstr>New Information</vt:lpstr>
      <vt:lpstr>Slide 11</vt:lpstr>
      <vt:lpstr>Slide 12</vt:lpstr>
      <vt:lpstr>Slide 13</vt:lpstr>
      <vt:lpstr>Slide 14</vt:lpstr>
      <vt:lpstr>Slide 15</vt:lpstr>
      <vt:lpstr>Revisit the Goal</vt:lpstr>
      <vt:lpstr>Slide 17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Adventures</dc:title>
  <dc:creator>st</dc:creator>
  <cp:keywords/>
  <cp:lastModifiedBy>st</cp:lastModifiedBy>
  <cp:revision>30</cp:revision>
  <dcterms:created xsi:type="dcterms:W3CDTF">2012-12-10T21:14:51Z</dcterms:created>
  <dcterms:modified xsi:type="dcterms:W3CDTF">2012-12-21T19:54:19Z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TC102867349990</vt:lpwstr>
  </property>
</Properties>
</file>