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76" r:id="rId3"/>
    <p:sldId id="258" r:id="rId4"/>
    <p:sldId id="301" r:id="rId5"/>
    <p:sldId id="278" r:id="rId6"/>
    <p:sldId id="259" r:id="rId7"/>
    <p:sldId id="279" r:id="rId8"/>
    <p:sldId id="262" r:id="rId9"/>
    <p:sldId id="302" r:id="rId10"/>
    <p:sldId id="280" r:id="rId11"/>
    <p:sldId id="281" r:id="rId12"/>
    <p:sldId id="282" r:id="rId13"/>
    <p:sldId id="263" r:id="rId14"/>
    <p:sldId id="264" r:id="rId15"/>
    <p:sldId id="284" r:id="rId16"/>
    <p:sldId id="303" r:id="rId17"/>
    <p:sldId id="285" r:id="rId18"/>
    <p:sldId id="286" r:id="rId19"/>
    <p:sldId id="304" r:id="rId20"/>
    <p:sldId id="265" r:id="rId21"/>
    <p:sldId id="288" r:id="rId22"/>
    <p:sldId id="289" r:id="rId23"/>
    <p:sldId id="290" r:id="rId24"/>
    <p:sldId id="305" r:id="rId25"/>
    <p:sldId id="291" r:id="rId26"/>
    <p:sldId id="306" r:id="rId27"/>
    <p:sldId id="292" r:id="rId28"/>
    <p:sldId id="293" r:id="rId29"/>
    <p:sldId id="266" r:id="rId30"/>
    <p:sldId id="294" r:id="rId31"/>
    <p:sldId id="267" r:id="rId32"/>
    <p:sldId id="307" r:id="rId33"/>
    <p:sldId id="27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A02F-250B-4AB4-91E7-3752D34645D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3680F-3D8B-412F-9D8B-4AA80468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central.com/" TargetMode="External"/><Relationship Id="rId2" Type="http://schemas.openxmlformats.org/officeDocument/2006/relationships/hyperlink" Target="https://kids.wordsmyth.net/w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s.google.com/" TargetMode="External"/><Relationship Id="rId5" Type="http://schemas.openxmlformats.org/officeDocument/2006/relationships/hyperlink" Target="http://www.google.com/" TargetMode="External"/><Relationship Id="rId4" Type="http://schemas.openxmlformats.org/officeDocument/2006/relationships/hyperlink" Target="http://dictionary.reverso.net/english-cobuil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Fifth Grade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Domain Specific Words</a:t>
            </a:r>
            <a:br>
              <a:rPr lang="en-US" dirty="0" smtClean="0"/>
            </a:br>
            <a:r>
              <a:rPr lang="en-US" sz="3200" dirty="0" smtClean="0"/>
              <a:t>A thru F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581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Adapted from: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 for the Common Core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Marzano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https://kids.wordsmyth.net/we/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http://www.wordcentral.com/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http://dictionary.reverso.net/english-cobuild/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www.google.com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https://images.google.com/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94360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Vocabulary Team: </a:t>
            </a:r>
          </a:p>
          <a:p>
            <a:pPr algn="ctr"/>
            <a:r>
              <a:rPr lang="en-US" sz="1400" dirty="0" smtClean="0"/>
              <a:t>Jenny Felts, Susan Hensley, Andrea </a:t>
            </a:r>
            <a:r>
              <a:rPr lang="en-US" sz="1400" dirty="0" err="1" smtClean="0"/>
              <a:t>Hixon</a:t>
            </a:r>
            <a:r>
              <a:rPr lang="en-US" sz="1400" dirty="0" smtClean="0"/>
              <a:t>, Susan Huntington, Karla </a:t>
            </a:r>
            <a:r>
              <a:rPr lang="en-US" sz="1400" dirty="0" err="1" smtClean="0"/>
              <a:t>Magarin</a:t>
            </a:r>
            <a:r>
              <a:rPr lang="en-US" sz="1400" dirty="0" smtClean="0"/>
              <a:t>, </a:t>
            </a:r>
          </a:p>
          <a:p>
            <a:pPr algn="ctr"/>
            <a:r>
              <a:rPr lang="en-US" sz="1400" dirty="0" smtClean="0"/>
              <a:t>Karen Maloney, Renee Simpson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collaborate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Work jointly on an activity, especially to produce or create something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W.3.6, SL.3.1</a:t>
            </a:r>
          </a:p>
          <a:p>
            <a:pPr algn="r"/>
            <a:r>
              <a:rPr lang="en-US" dirty="0" smtClean="0"/>
              <a:t>W.4.6, SL.4.1</a:t>
            </a:r>
          </a:p>
          <a:p>
            <a:pPr algn="r"/>
            <a:r>
              <a:rPr lang="en-US" dirty="0" smtClean="0"/>
              <a:t>W.5.6, SL.5.1</a:t>
            </a:r>
            <a:endParaRPr lang="en-US" dirty="0"/>
          </a:p>
        </p:txBody>
      </p:sp>
      <p:pic>
        <p:nvPicPr>
          <p:cNvPr id="10" name="Picture 3" descr="E:\DCIM\112NIKON\DSCN9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29718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GANAG Ppt 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compare and contrast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describe how things are alike and how they are different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RL.3.9</a:t>
            </a:r>
          </a:p>
          <a:p>
            <a:pPr algn="r"/>
            <a:r>
              <a:rPr lang="en-US" dirty="0" smtClean="0"/>
              <a:t>RL.4.6, RL.4.9</a:t>
            </a:r>
          </a:p>
          <a:p>
            <a:pPr algn="r"/>
            <a:r>
              <a:rPr lang="en-US" dirty="0" smtClean="0"/>
              <a:t>RL.5.3, RL.5.9</a:t>
            </a:r>
            <a:endParaRPr lang="en-US" dirty="0"/>
          </a:p>
        </p:txBody>
      </p:sp>
      <p:pic>
        <p:nvPicPr>
          <p:cNvPr id="20486" name="Picture 6" descr="http://emgonline.com/wp-content/uploads/2011/01/apples-oranges-comp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334000" cy="3547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comparison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Consider two or more things and discover the differences between them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RI.3.8</a:t>
            </a:r>
          </a:p>
          <a:p>
            <a:pPr algn="r"/>
            <a:r>
              <a:rPr lang="en-US" dirty="0" smtClean="0"/>
              <a:t>RI.4.5</a:t>
            </a:r>
          </a:p>
          <a:p>
            <a:pPr algn="r"/>
            <a:r>
              <a:rPr lang="en-US" dirty="0" smtClean="0"/>
              <a:t>RI.5.5, L.5.4a</a:t>
            </a:r>
            <a:endParaRPr lang="en-US" dirty="0"/>
          </a:p>
        </p:txBody>
      </p:sp>
      <p:pic>
        <p:nvPicPr>
          <p:cNvPr id="7" name="Picture 2" descr="http://pw-static.s3.amazonaws.com/images/compare-contrast-essa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6877050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conclusion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last part of a writing or speech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W.4.3e</a:t>
            </a:r>
          </a:p>
          <a:p>
            <a:pPr algn="r"/>
            <a:r>
              <a:rPr lang="en-US" dirty="0" smtClean="0"/>
              <a:t>W.5.3e</a:t>
            </a:r>
            <a:endParaRPr lang="en-US" dirty="0"/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http://images.clipartpanda.com/science-conclusion-clipart-Conclus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143000"/>
            <a:ext cx="2238375" cy="2571751"/>
          </a:xfrm>
          <a:prstGeom prst="rect">
            <a:avLst/>
          </a:prstGeom>
          <a:noFill/>
        </p:spPr>
      </p:pic>
      <p:pic>
        <p:nvPicPr>
          <p:cNvPr id="19460" name="Picture 4" descr="http://1.bp.blogspot.com/-sR_OaesT_bk/U6yJq1njt8I/AAAAAAAAGaI/Yzqc4fl7DRY/s1600/Ow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02644"/>
            <a:ext cx="3352800" cy="43481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concrete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371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something definite and specific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W.4.2b, W.4.3d</a:t>
            </a:r>
          </a:p>
          <a:p>
            <a:pPr algn="r"/>
            <a:r>
              <a:rPr lang="en-US" dirty="0" smtClean="0"/>
              <a:t>W.5.2b, W.5.3d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http://images.slideplayer.us/2/754507/slides/slide_7.jpg"/>
          <p:cNvPicPr>
            <a:picLocks noChangeAspect="1" noChangeArrowheads="1"/>
          </p:cNvPicPr>
          <p:nvPr/>
        </p:nvPicPr>
        <p:blipFill>
          <a:blip r:embed="rId2" cstate="print"/>
          <a:srcRect b="9327"/>
          <a:stretch>
            <a:fillRect/>
          </a:stretch>
        </p:blipFill>
        <p:spPr bwMode="auto">
          <a:xfrm>
            <a:off x="1905000" y="2133600"/>
            <a:ext cx="53784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confirm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914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Checking to make sure something is correct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RF.3.4c</a:t>
            </a:r>
          </a:p>
          <a:p>
            <a:pPr algn="r"/>
            <a:r>
              <a:rPr lang="en-US" dirty="0" smtClean="0"/>
              <a:t>RF.4.4c</a:t>
            </a:r>
          </a:p>
          <a:p>
            <a:pPr algn="r"/>
            <a:r>
              <a:rPr lang="en-US" dirty="0" smtClean="0"/>
              <a:t>RF.5.4c</a:t>
            </a:r>
            <a:endParaRPr lang="en-US" dirty="0"/>
          </a:p>
        </p:txBody>
      </p:sp>
      <p:pic>
        <p:nvPicPr>
          <p:cNvPr id="24578" name="Picture 2" descr="http://img2.wikia.nocookie.net/__cb20101202172307/halo/de/images/9/9c/Confir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1435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conjunction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word that connects other words, phrases, clauses, or sentences.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RF.3.4c</a:t>
            </a:r>
          </a:p>
          <a:p>
            <a:pPr algn="r"/>
            <a:r>
              <a:rPr lang="en-US" dirty="0" smtClean="0"/>
              <a:t>RF.4.4c</a:t>
            </a:r>
          </a:p>
          <a:p>
            <a:pPr algn="r"/>
            <a:r>
              <a:rPr lang="en-US" dirty="0" smtClean="0"/>
              <a:t>RF.5.4c</a:t>
            </a:r>
            <a:endParaRPr lang="en-US" dirty="0"/>
          </a:p>
        </p:txBody>
      </p:sp>
      <p:pic>
        <p:nvPicPr>
          <p:cNvPr id="25602" name="Picture 2" descr="https://squeeny.files.wordpress.com/2013/12/5-conjunctions-with-cl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33600"/>
            <a:ext cx="4876800" cy="421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382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convey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show feelings or emotions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RF.3.2, RL.3.7, W.3.2</a:t>
            </a:r>
          </a:p>
          <a:p>
            <a:pPr algn="r"/>
            <a:r>
              <a:rPr lang="en-US" dirty="0" smtClean="0"/>
              <a:t>W.4.2, W.4.3d, L.4.1c, L.4.3a</a:t>
            </a:r>
          </a:p>
          <a:p>
            <a:pPr algn="r"/>
            <a:r>
              <a:rPr lang="en-US" dirty="0" smtClean="0"/>
              <a:t>W.5.2, W.5.3d, L.5.1c</a:t>
            </a:r>
          </a:p>
        </p:txBody>
      </p:sp>
      <p:pic>
        <p:nvPicPr>
          <p:cNvPr id="10246" name="Picture 6" descr="http://funnfitinflatables.com/img/surprised_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456127" cy="5181600"/>
          </a:xfrm>
          <a:prstGeom prst="rect">
            <a:avLst/>
          </a:prstGeom>
          <a:noFill/>
        </p:spPr>
      </p:pic>
      <p:pic>
        <p:nvPicPr>
          <p:cNvPr id="10248" name="Picture 8" descr="http://www.hospitalitynet.org/picture/153055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472491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coordinating conjunction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conjunction that is used when you want to give equal emphasis to two main clauses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L.4.2c</a:t>
            </a:r>
            <a:endParaRPr lang="en-US" dirty="0"/>
          </a:p>
        </p:txBody>
      </p:sp>
      <p:pic>
        <p:nvPicPr>
          <p:cNvPr id="15362" name="Picture 2" descr="http://image.slidesharecdn.com/fanboys-poster-140912144940-phpapp02/95/fanboys-poster-1-638.jpg?cb=1410533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32503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correlative conjunction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conjunction that is used when you want to connect a pair of ideas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L.5.1e</a:t>
            </a:r>
            <a:endParaRPr lang="en-US" dirty="0"/>
          </a:p>
        </p:txBody>
      </p:sp>
      <p:pic>
        <p:nvPicPr>
          <p:cNvPr id="56322" name="Picture 2" descr="http://01.edu-cdn.com/files/static/learningexpressllc/9781576856628/Conjunctions_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619663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academic vocabulary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Words that are not usually common in casual conversation, but appear in the books we read. They often replace familiar words.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L.3.6</a:t>
            </a:r>
          </a:p>
          <a:p>
            <a:pPr algn="r"/>
            <a:r>
              <a:rPr lang="en-US" dirty="0" smtClean="0"/>
              <a:t>L.4.6</a:t>
            </a:r>
          </a:p>
          <a:p>
            <a:pPr algn="r"/>
            <a:r>
              <a:rPr lang="en-US" dirty="0" smtClean="0"/>
              <a:t>L.5.6</a:t>
            </a:r>
            <a:endParaRPr lang="en-US" dirty="0"/>
          </a:p>
        </p:txBody>
      </p:sp>
      <p:pic>
        <p:nvPicPr>
          <p:cNvPr id="1026" name="Picture 2" descr="http://img2.imagesbn.com/p/9781575056579_p0_v1_s260x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00400"/>
            <a:ext cx="2476500" cy="296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3733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crouched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scurried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propped</a:t>
            </a:r>
            <a:endParaRPr lang="en-US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correspondence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3716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matching printed letters with the sounds they make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RF.4.3a</a:t>
            </a:r>
          </a:p>
          <a:p>
            <a:pPr algn="r"/>
            <a:r>
              <a:rPr lang="en-US" dirty="0" smtClean="0"/>
              <a:t>RF.5.3a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http://child-1st.typepad.com/.a/6a00e5529de4af883401a3fd1767e8970b-500wi"/>
          <p:cNvPicPr>
            <a:picLocks noChangeAspect="1" noChangeArrowheads="1"/>
          </p:cNvPicPr>
          <p:nvPr/>
        </p:nvPicPr>
        <p:blipFill>
          <a:blip r:embed="rId2" cstate="print"/>
          <a:srcRect b="7200"/>
          <a:stretch>
            <a:fillRect/>
          </a:stretch>
        </p:blipFill>
        <p:spPr bwMode="auto">
          <a:xfrm>
            <a:off x="1981200" y="2514600"/>
            <a:ext cx="4114800" cy="381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definition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statement giving the meaning of a word or expression</a:t>
            </a:r>
          </a:p>
          <a:p>
            <a:r>
              <a:rPr lang="en-US" sz="2800" dirty="0" smtClean="0"/>
              <a:t>(often found in a dictionary)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W.3.2b</a:t>
            </a:r>
          </a:p>
          <a:p>
            <a:pPr algn="r"/>
            <a:r>
              <a:rPr lang="en-US" dirty="0" smtClean="0"/>
              <a:t>W.4.2b, L.4.4a</a:t>
            </a:r>
          </a:p>
          <a:p>
            <a:pPr algn="r"/>
            <a:r>
              <a:rPr lang="en-US" dirty="0" smtClean="0"/>
              <a:t>W.5.2b</a:t>
            </a:r>
          </a:p>
        </p:txBody>
      </p:sp>
      <p:pic>
        <p:nvPicPr>
          <p:cNvPr id="9218" name="Picture 2" descr="http://oomlaut.com/wp-content/uploads/2011/10/diction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5283200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description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Using details to explain how something looks, feels, smells, sounds or tastes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W.3.3b</a:t>
            </a:r>
          </a:p>
          <a:p>
            <a:pPr algn="r"/>
            <a:r>
              <a:rPr lang="en-US" dirty="0" smtClean="0"/>
              <a:t>RL.4.5, RL.4.7, W.4.3b</a:t>
            </a:r>
          </a:p>
          <a:p>
            <a:pPr algn="r"/>
            <a:r>
              <a:rPr lang="en-US" dirty="0" smtClean="0"/>
              <a:t>W.5.3b</a:t>
            </a:r>
          </a:p>
        </p:txBody>
      </p:sp>
      <p:pic>
        <p:nvPicPr>
          <p:cNvPr id="8194" name="Picture 2" descr="http://www.fallwallpaper.net/wp-content/uploads/2011/10/snow-falling.jpg?9d7b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4989284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0" y="5867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The snow was cold and wet.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descriptive detail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detail that provides information about what something or someone is like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W.3.3b</a:t>
            </a:r>
          </a:p>
          <a:p>
            <a:pPr algn="r"/>
            <a:r>
              <a:rPr lang="en-US" dirty="0" smtClean="0"/>
              <a:t>RL.4.5, RL.4.7, W.4.3b</a:t>
            </a:r>
          </a:p>
          <a:p>
            <a:pPr algn="r"/>
            <a:r>
              <a:rPr lang="en-US" dirty="0" smtClean="0"/>
              <a:t>W.5.3b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7150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sunset filled the entire sky with the deep color of rubies, setting the clouds ablaze.  </a:t>
            </a:r>
            <a:endParaRPr lang="en-US" dirty="0"/>
          </a:p>
        </p:txBody>
      </p:sp>
      <p:pic>
        <p:nvPicPr>
          <p:cNvPr id="7170" name="Picture 2" descr="https://farm4.staticflickr.com/3909/14504285474_caf0766305_o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133600"/>
            <a:ext cx="4114800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development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growth and formation of a</a:t>
            </a:r>
          </a:p>
          <a:p>
            <a:pPr algn="ctr"/>
            <a:r>
              <a:rPr lang="en-US" sz="2800" dirty="0" smtClean="0"/>
              <a:t>piece of writing or a 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W.3.4</a:t>
            </a:r>
          </a:p>
          <a:p>
            <a:pPr algn="r"/>
            <a:r>
              <a:rPr lang="en-US" dirty="0" smtClean="0"/>
              <a:t>W.4.4, SL.4.5</a:t>
            </a:r>
          </a:p>
          <a:p>
            <a:pPr algn="r"/>
            <a:r>
              <a:rPr lang="en-US" dirty="0" smtClean="0"/>
              <a:t>W.5.4, SL.5.5</a:t>
            </a:r>
          </a:p>
        </p:txBody>
      </p:sp>
      <p:pic>
        <p:nvPicPr>
          <p:cNvPr id="6146" name="Picture 2" descr="https://lh3.googleusercontent.com/lrQr6FTuZ18egvJwJSQ2hBdXIFB2T676v8KDXrbxcNpQa6F9w1urXcJB_qSpsB9maG2FV_hFYvIfIDJqvYSdUkCrHjZXu3_yFCrzNtKX8UMJG445O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14600"/>
            <a:ext cx="7315200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dialect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form of language that is spoken in a particular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L.5.3b</a:t>
            </a:r>
          </a:p>
        </p:txBody>
      </p:sp>
      <p:pic>
        <p:nvPicPr>
          <p:cNvPr id="20484" name="Picture 4" descr="https://stayinhealth.files.wordpress.com/2010/02/soft_drin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3745423" cy="4419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53000" y="2286000"/>
            <a:ext cx="3429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itchFamily="66" charset="0"/>
              </a:rPr>
              <a:t>Soda</a:t>
            </a:r>
          </a:p>
          <a:p>
            <a:pPr algn="ctr"/>
            <a:endParaRPr lang="en-US" sz="2800" b="1" dirty="0" smtClean="0">
              <a:latin typeface="Comic Sans MS" pitchFamily="66" charset="0"/>
            </a:endParaRPr>
          </a:p>
          <a:p>
            <a:pPr algn="ctr"/>
            <a:r>
              <a:rPr lang="en-US" sz="6000" b="1" dirty="0" smtClean="0">
                <a:latin typeface="Comic Sans MS" pitchFamily="66" charset="0"/>
              </a:rPr>
              <a:t>Pop</a:t>
            </a:r>
          </a:p>
          <a:p>
            <a:pPr algn="ctr"/>
            <a:endParaRPr lang="en-US" sz="2800" b="1" dirty="0" smtClean="0">
              <a:latin typeface="Comic Sans MS" pitchFamily="66" charset="0"/>
            </a:endParaRPr>
          </a:p>
          <a:p>
            <a:pPr algn="ctr"/>
            <a:r>
              <a:rPr lang="en-US" sz="6000" b="1" dirty="0" smtClean="0">
                <a:latin typeface="Comic Sans MS" pitchFamily="66" charset="0"/>
              </a:rPr>
              <a:t>Coke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dialogue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talk between two or more people or between characters in a film, play or novel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W.3.3b, L.3.2c</a:t>
            </a:r>
          </a:p>
          <a:p>
            <a:pPr algn="r"/>
            <a:r>
              <a:rPr lang="en-US" dirty="0" smtClean="0"/>
              <a:t>RL.4.5, W.4.3b</a:t>
            </a:r>
          </a:p>
          <a:p>
            <a:pPr algn="r"/>
            <a:r>
              <a:rPr lang="en-US" dirty="0" smtClean="0"/>
              <a:t>W.5.3b</a:t>
            </a:r>
          </a:p>
        </p:txBody>
      </p:sp>
      <p:pic>
        <p:nvPicPr>
          <p:cNvPr id="5122" name="Picture 2" descr="http://kateswaffer.files.wordpress.com/2012/11/chatting-girls-vector-set-of-girls-silhouettes-with-speech-bubbles_the-dementia-dialo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93472"/>
            <a:ext cx="6781800" cy="4164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digital source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piece of information you access through technology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W.3.8</a:t>
            </a:r>
          </a:p>
          <a:p>
            <a:pPr algn="r"/>
            <a:r>
              <a:rPr lang="en-US" dirty="0" smtClean="0"/>
              <a:t>W.4.8</a:t>
            </a:r>
          </a:p>
          <a:p>
            <a:pPr algn="r"/>
            <a:r>
              <a:rPr lang="en-US" dirty="0" smtClean="0"/>
              <a:t>W.5.8</a:t>
            </a:r>
          </a:p>
        </p:txBody>
      </p:sp>
      <p:pic>
        <p:nvPicPr>
          <p:cNvPr id="4102" name="Picture 6" descr="http://dailygenius.com/wp-content/uploads/2015/01/i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1872875"/>
            <a:ext cx="9032875" cy="498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discussion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en-US" sz="2800" dirty="0" smtClean="0"/>
              <a:t>talking about something with another person or a group of people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867400" y="152400"/>
            <a:ext cx="312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SL.K.1a </a:t>
            </a:r>
          </a:p>
          <a:p>
            <a:r>
              <a:rPr lang="en-US" sz="1400" dirty="0" smtClean="0"/>
              <a:t>SL.1.1a ,SL.1.1c </a:t>
            </a:r>
          </a:p>
          <a:p>
            <a:r>
              <a:rPr lang="en-US" sz="1400" dirty="0" smtClean="0"/>
              <a:t>SL.2.1a ,SL.2.1c </a:t>
            </a:r>
          </a:p>
          <a:p>
            <a:r>
              <a:rPr lang="en-US" sz="1400" dirty="0" smtClean="0"/>
              <a:t>SL.3.1 ,SL.3.1a ,SL.3.1b ,SL.3.1d </a:t>
            </a:r>
          </a:p>
          <a:p>
            <a:r>
              <a:rPr lang="en-US" sz="1400" dirty="0" smtClean="0"/>
              <a:t>SL.4.1 ,SL.4.1a ,SL.4.1b ,SL.4.1c ,SL.4.1d  </a:t>
            </a:r>
            <a:r>
              <a:rPr lang="en-US" dirty="0" smtClean="0"/>
              <a:t>	</a:t>
            </a:r>
          </a:p>
        </p:txBody>
      </p:sp>
      <p:pic>
        <p:nvPicPr>
          <p:cNvPr id="8" name="Picture 7" descr="https://d3n8a8pro7vhmx.cloudfront.net/wolfpac/pages/534/attachments/original/1354323630/lsat_discussion_forum.jpg?13543236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24200"/>
            <a:ext cx="4495800" cy="3124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domain specific vocabulary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W.4.2d</a:t>
            </a:r>
          </a:p>
          <a:p>
            <a:pPr algn="r"/>
            <a:r>
              <a:rPr lang="en-US" dirty="0" smtClean="0"/>
              <a:t>W.5.2d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https://classconnection.s3.amazonaws.com/445/flashcards/1419445/jpg/depression-cause-heart-attack-1133398686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1800"/>
            <a:ext cx="4114800" cy="3086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26670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words found and used in particular contents and subjects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adage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5240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old saying that expresses a general truth about life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L.4.5b</a:t>
            </a:r>
          </a:p>
          <a:p>
            <a:pPr algn="r"/>
            <a:r>
              <a:rPr lang="en-US" dirty="0" smtClean="0"/>
              <a:t>L.5.5b</a:t>
            </a:r>
            <a:endParaRPr lang="en-US" dirty="0"/>
          </a:p>
        </p:txBody>
      </p:sp>
      <p:pic>
        <p:nvPicPr>
          <p:cNvPr id="1026" name="Picture 2" descr="http://mrswarnerarlington.weebly.com/uploads/6/9/0/0/6900648/9498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3505200" cy="34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wordinfo.info/words/images/adag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238" y="1143000"/>
            <a:ext cx="2811162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drama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story written so it can be acted out for an audience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RL.3.5</a:t>
            </a:r>
          </a:p>
          <a:p>
            <a:pPr algn="r"/>
            <a:r>
              <a:rPr lang="en-US" dirty="0" smtClean="0"/>
              <a:t>RL.4.2, RL.4.5 RL.4.7</a:t>
            </a:r>
          </a:p>
          <a:p>
            <a:pPr algn="r"/>
            <a:r>
              <a:rPr lang="en-US" dirty="0" smtClean="0"/>
              <a:t>RL.5.2, RL.5.5, L.5.3b</a:t>
            </a:r>
          </a:p>
        </p:txBody>
      </p:sp>
      <p:pic>
        <p:nvPicPr>
          <p:cNvPr id="3076" name="Picture 4" descr="http://porf.smugmug.com/photos/437169834_6qXGv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5259041" cy="349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teacherexpress.scholastic.com/media/catalog/product/cache/1/image/458x600/9df78eab33525d08d6e5fb8d27136e95/0/5/0545209285_e_p054.jpg"/>
          <p:cNvPicPr>
            <a:picLocks noChangeAspect="1" noChangeArrowheads="1"/>
          </p:cNvPicPr>
          <p:nvPr/>
        </p:nvPicPr>
        <p:blipFill>
          <a:blip r:embed="rId3" cstate="print"/>
          <a:srcRect t="1817" r="23810" b="9127"/>
          <a:stretch>
            <a:fillRect/>
          </a:stretch>
        </p:blipFill>
        <p:spPr bwMode="auto">
          <a:xfrm rot="445714">
            <a:off x="5717538" y="2504161"/>
            <a:ext cx="24384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evidence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3716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proof that causes you to believe something is true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RI.4.8, SL.4.3</a:t>
            </a:r>
          </a:p>
          <a:p>
            <a:pPr algn="r"/>
            <a:r>
              <a:rPr lang="en-US" dirty="0" smtClean="0"/>
              <a:t>RI.5.8, SL.4.3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ttp://3.bp.blogspot.com/-9furjFhIhy0/TtnWyhRYjXI/AAAAAAAAAQE/w2_Wnc7wxDY/s1600/Web_Proof.jpg"/>
          <p:cNvPicPr>
            <a:picLocks noChangeAspect="1" noChangeArrowheads="1"/>
          </p:cNvPicPr>
          <p:nvPr/>
        </p:nvPicPr>
        <p:blipFill>
          <a:blip r:embed="rId2" cstate="print"/>
          <a:srcRect l="21701" t="16667" r="13195" b="16667"/>
          <a:stretch>
            <a:fillRect/>
          </a:stretch>
        </p:blipFill>
        <p:spPr bwMode="auto">
          <a:xfrm>
            <a:off x="1447800" y="2362200"/>
            <a:ext cx="6629400" cy="424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figurative language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words mean something other than their literal meaning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RL.5.4, L.5.5a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18" name="Picture 2" descr="https://s-media-cache-ak0.pinimg.com/236x/49/4e/14/494e140bebd408a380ea56d9066883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3084576" cy="3505200"/>
          </a:xfrm>
          <a:prstGeom prst="rect">
            <a:avLst/>
          </a:prstGeom>
          <a:noFill/>
        </p:spPr>
      </p:pic>
      <p:pic>
        <p:nvPicPr>
          <p:cNvPr id="60420" name="Picture 4" descr="https://s-media-cache-ak0.pinimg.com/236x/d5/98/c4/d598c4e6a5a533205179633bd74069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3733798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formal English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“serious” texts and situations — for example, in official documents, books, news reports, articles, business letters or official speeches. 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SL.4.6, L.4.3c</a:t>
            </a:r>
          </a:p>
          <a:p>
            <a:pPr algn="r"/>
            <a:r>
              <a:rPr lang="en-US" dirty="0" smtClean="0"/>
              <a:t>SL.5.6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s://teachtaughttaught.files.wordpress.com/2015/01/formal-vs-informal-attir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14800"/>
            <a:ext cx="4122293" cy="2743200"/>
          </a:xfrm>
          <a:prstGeom prst="rect">
            <a:avLst/>
          </a:prstGeom>
          <a:noFill/>
        </p:spPr>
      </p:pic>
      <p:pic>
        <p:nvPicPr>
          <p:cNvPr id="10244" name="Picture 4" descr="http://1.bp.blogspot.com/-P7k20NT3Jzk/U_U5OsTmYrI/AAAAAAAAAGA/jCw6eEigudw/s1600/screenshot_Wed_Aug_20_19.11.20.png"/>
          <p:cNvPicPr>
            <a:picLocks noChangeAspect="1" noChangeArrowheads="1"/>
          </p:cNvPicPr>
          <p:nvPr/>
        </p:nvPicPr>
        <p:blipFill>
          <a:blip r:embed="rId4" cstate="print"/>
          <a:srcRect l="3283" t="5139" r="50752" b="21199"/>
          <a:stretch>
            <a:fillRect/>
          </a:stretch>
        </p:blipFill>
        <p:spPr bwMode="auto">
          <a:xfrm>
            <a:off x="6248400" y="3124200"/>
            <a:ext cx="2450805" cy="250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http://1.bp.blogspot.com/-P7k20NT3Jzk/U_U5OsTmYrI/AAAAAAAAAGA/jCw6eEigudw/s1600/screenshot_Wed_Aug_20_19.11.20.png"/>
          <p:cNvPicPr>
            <a:picLocks noChangeAspect="1" noChangeArrowheads="1"/>
          </p:cNvPicPr>
          <p:nvPr/>
        </p:nvPicPr>
        <p:blipFill>
          <a:blip r:embed="rId4" cstate="print"/>
          <a:srcRect l="50343" t="5139" r="2598" b="21199"/>
          <a:stretch>
            <a:fillRect/>
          </a:stretch>
        </p:blipFill>
        <p:spPr bwMode="auto">
          <a:xfrm>
            <a:off x="457200" y="36576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90600" y="3124200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Formal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2514600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Informal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account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story or report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RI.5.6</a:t>
            </a:r>
            <a:endParaRPr lang="en-US" dirty="0"/>
          </a:p>
        </p:txBody>
      </p:sp>
      <p:pic>
        <p:nvPicPr>
          <p:cNvPr id="9" name="Picture 4" descr="http://cbsnews1.cbsistatic.com/hub/i/r/2011/05/30/2b6c0e03-a644-11e2-a3f0-029118418759/thumbnail/620x350/0e57d503db614f793268ea8e36435aa8/Obama_Joplin114925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555671" cy="2571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2" descr="https://s-media-cache-ak0.pinimg.com/236x/25/8e/e9/258ee97e00af0e1a8969b57352f33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2667000" cy="344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9600" y="5029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President </a:t>
            </a:r>
            <a:r>
              <a:rPr lang="en-US" dirty="0" err="1" smtClean="0"/>
              <a:t>Obama</a:t>
            </a:r>
            <a:r>
              <a:rPr lang="en-US" dirty="0" smtClean="0"/>
              <a:t> hears a firsthand account of the Joplin tornado.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105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reporter wrote a secondhand account of the Joplin tornado.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dax.fr/sites/default/files/crayon%20a%20papier%2B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81400"/>
            <a:ext cx="2720797" cy="1998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affix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word part that is added to a word to change it’s </a:t>
            </a:r>
          </a:p>
          <a:p>
            <a:r>
              <a:rPr lang="en-US" sz="2400" dirty="0" smtClean="0"/>
              <a:t>meaning or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L.3.4b</a:t>
            </a:r>
          </a:p>
          <a:p>
            <a:pPr algn="r"/>
            <a:r>
              <a:rPr lang="en-US" dirty="0" smtClean="0"/>
              <a:t>L.4.4b</a:t>
            </a:r>
          </a:p>
          <a:p>
            <a:pPr algn="r"/>
            <a:r>
              <a:rPr lang="en-US" dirty="0" smtClean="0"/>
              <a:t>L.5.4b</a:t>
            </a:r>
            <a:endParaRPr lang="en-US" dirty="0"/>
          </a:p>
        </p:txBody>
      </p:sp>
      <p:pic>
        <p:nvPicPr>
          <p:cNvPr id="17410" name="Picture 2" descr="http://frenchyummymummy.com/wp-content/uploads/2015/04/artworks-000074067288-cpc6s6-t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1524000" cy="1524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05000" y="2209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happy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17412" name="Picture 4" descr="http://2.bp.blogspot.com/-AxVIJwKwXfY/UMyZJvWAnzI/AAAAAAAAMEk/QhrQ3DliAlE/s1600/unhappy-fa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1476375" cy="14763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5000" y="2133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latin typeface="Comic Sans MS" pitchFamily="66" charset="0"/>
              </a:rPr>
              <a:t>un</a:t>
            </a:r>
            <a:r>
              <a:rPr lang="en-US" sz="4800" dirty="0" smtClean="0">
                <a:latin typeface="Comic Sans MS" pitchFamily="66" charset="0"/>
              </a:rPr>
              <a:t>happy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5562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write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17416" name="Picture 8" descr="https://awriteradolescentmuse.files.wordpress.com/2015/05/a-writer-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657600"/>
            <a:ext cx="2372981" cy="158489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29200" y="5486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writ</a:t>
            </a:r>
            <a:r>
              <a:rPr lang="en-US" sz="4800" u="sng" dirty="0" smtClean="0">
                <a:latin typeface="Comic Sans MS" pitchFamily="66" charset="0"/>
              </a:rPr>
              <a:t>er</a:t>
            </a:r>
            <a:endParaRPr lang="en-US" sz="4800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antonym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word that means the opposite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L.4.5c</a:t>
            </a:r>
          </a:p>
          <a:p>
            <a:pPr algn="r"/>
            <a:r>
              <a:rPr lang="en-US" dirty="0" smtClean="0"/>
              <a:t>L.5.5c</a:t>
            </a:r>
            <a:endParaRPr lang="en-US" dirty="0"/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://www.treetopdisplays.co.uk/images/antonyms-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14799"/>
            <a:ext cx="3200400" cy="221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educationquizzes.com/library/India-Primary-English/Antonym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4" name="Picture 14" descr="http://lh5.ggpht.com/-XuNRxfGdo3M/TtNT1Tt0V-I/AAAAAAAABcU/_ZdfdCf3vSI/negated-antonym%25255B5%2525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6387" y="914400"/>
            <a:ext cx="266131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cause/effect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connection between to events in which one causes the other to happen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RI.3.3, RI.3.8</a:t>
            </a:r>
          </a:p>
          <a:p>
            <a:pPr algn="r"/>
            <a:r>
              <a:rPr lang="en-US" dirty="0" smtClean="0"/>
              <a:t>RI.4.5</a:t>
            </a:r>
          </a:p>
          <a:p>
            <a:pPr algn="r"/>
            <a:r>
              <a:rPr lang="en-US" dirty="0" smtClean="0"/>
              <a:t>RI.5.5</a:t>
            </a:r>
            <a:endParaRPr lang="en-US" dirty="0"/>
          </a:p>
        </p:txBody>
      </p:sp>
      <p:pic>
        <p:nvPicPr>
          <p:cNvPr id="18434" name="Picture 2" descr="http://images.macmillan.com/folio-assets/interiors-images/9780312535667.IN08.jpg"/>
          <p:cNvPicPr>
            <a:picLocks noChangeAspect="1" noChangeArrowheads="1"/>
          </p:cNvPicPr>
          <p:nvPr/>
        </p:nvPicPr>
        <p:blipFill>
          <a:blip r:embed="rId2" cstate="print"/>
          <a:srcRect t="32073"/>
          <a:stretch>
            <a:fillRect/>
          </a:stretch>
        </p:blipFill>
        <p:spPr bwMode="auto">
          <a:xfrm>
            <a:off x="1371600" y="2286000"/>
            <a:ext cx="5486400" cy="317718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14400" y="5638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elephants pushed Boris’ huge body back into the ocean because he had washed ashore.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chronology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3716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 of past events in the order that they happened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RI.4.5</a:t>
            </a:r>
          </a:p>
          <a:p>
            <a:pPr algn="r"/>
            <a:r>
              <a:rPr lang="en-US" dirty="0" smtClean="0"/>
              <a:t>RI.5.5</a:t>
            </a:r>
            <a:endParaRPr lang="en-US" dirty="0"/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://ancienthistory.mrdonn.org/banner_timelines_bce_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0"/>
            <a:ext cx="4249354" cy="2085719"/>
          </a:xfrm>
          <a:prstGeom prst="rect">
            <a:avLst/>
          </a:prstGeom>
          <a:noFill/>
        </p:spPr>
      </p:pic>
      <p:pic>
        <p:nvPicPr>
          <p:cNvPr id="16388" name="Picture 4" descr="http://4ayiss.wikispaces.com/file/view/Screen%20shot%202013-04-27%20at%2012.06.15%20PM.png/426832782/297x182/Screen%20shot%202013-04-27%20at%2012.06.15%20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3581400"/>
            <a:ext cx="410349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clause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group of related words containing a subject and a verb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W.5.1c, W.5.2c</a:t>
            </a:r>
            <a:endParaRPr lang="en-US" dirty="0"/>
          </a:p>
        </p:txBody>
      </p:sp>
      <p:pic>
        <p:nvPicPr>
          <p:cNvPr id="1026" name="Picture 2" descr="http://www.towson.edu/ows/cla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6772689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734</Words>
  <Application>Microsoft Office PowerPoint</Application>
  <PresentationFormat>On-screen Show (4:3)</PresentationFormat>
  <Paragraphs>207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Fifth Grade  Domain Specific Words A thru F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Grade  Domain Specific Words A thru F</dc:title>
  <dc:creator>ST User</dc:creator>
  <cp:lastModifiedBy>ST User</cp:lastModifiedBy>
  <cp:revision>85</cp:revision>
  <dcterms:created xsi:type="dcterms:W3CDTF">2015-06-09T13:48:28Z</dcterms:created>
  <dcterms:modified xsi:type="dcterms:W3CDTF">2015-08-24T14:46:31Z</dcterms:modified>
</cp:coreProperties>
</file>