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07" r:id="rId3"/>
    <p:sldId id="308" r:id="rId4"/>
    <p:sldId id="309" r:id="rId5"/>
    <p:sldId id="315" r:id="rId6"/>
    <p:sldId id="316" r:id="rId7"/>
    <p:sldId id="310" r:id="rId8"/>
    <p:sldId id="317" r:id="rId9"/>
    <p:sldId id="318" r:id="rId10"/>
    <p:sldId id="319" r:id="rId11"/>
    <p:sldId id="320" r:id="rId12"/>
    <p:sldId id="311" r:id="rId13"/>
    <p:sldId id="321" r:id="rId14"/>
    <p:sldId id="312" r:id="rId15"/>
    <p:sldId id="322" r:id="rId16"/>
    <p:sldId id="313" r:id="rId17"/>
    <p:sldId id="323" r:id="rId18"/>
    <p:sldId id="314" r:id="rId19"/>
    <p:sldId id="324" r:id="rId20"/>
    <p:sldId id="306" r:id="rId21"/>
    <p:sldId id="298" r:id="rId22"/>
    <p:sldId id="325" r:id="rId23"/>
    <p:sldId id="326" r:id="rId24"/>
    <p:sldId id="299" r:id="rId25"/>
    <p:sldId id="327" r:id="rId26"/>
    <p:sldId id="328" r:id="rId27"/>
    <p:sldId id="329" r:id="rId28"/>
    <p:sldId id="330" r:id="rId29"/>
    <p:sldId id="300" r:id="rId30"/>
    <p:sldId id="301" r:id="rId31"/>
    <p:sldId id="331" r:id="rId32"/>
    <p:sldId id="305" r:id="rId33"/>
    <p:sldId id="303" r:id="rId34"/>
    <p:sldId id="332" r:id="rId35"/>
    <p:sldId id="333" r:id="rId36"/>
    <p:sldId id="334" r:id="rId37"/>
    <p:sldId id="335" r:id="rId38"/>
    <p:sldId id="304" r:id="rId39"/>
    <p:sldId id="33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A02F-250B-4AB4-91E7-3752D34645D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3680F-3D8B-412F-9D8B-4AA80468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central.com/" TargetMode="External"/><Relationship Id="rId2" Type="http://schemas.openxmlformats.org/officeDocument/2006/relationships/hyperlink" Target="https://kids.wordsmyth.net/w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s.google.com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dictionary.reverso.net/english-cobuil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Fourth Grade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Domain Specific Words</a:t>
            </a:r>
            <a:br>
              <a:rPr lang="en-US" dirty="0" smtClean="0"/>
            </a:br>
            <a:r>
              <a:rPr lang="en-US" sz="3200" dirty="0" smtClean="0"/>
              <a:t>Q thru Z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Adapted from: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 for the Common Core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Marzano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https://kids.wordsmyth.net/we/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http://www.wordcentral.com/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http://dictionary.reverso.net/english-cobuild/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www.google.com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https://images.google.com/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9436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Vocabulary Team: </a:t>
            </a:r>
          </a:p>
          <a:p>
            <a:pPr algn="ctr"/>
            <a:r>
              <a:rPr lang="en-US" sz="1400" dirty="0" smtClean="0"/>
              <a:t>Jenny Felts, Susan Hensley, Andrea </a:t>
            </a:r>
            <a:r>
              <a:rPr lang="en-US" sz="1400" dirty="0" err="1" smtClean="0"/>
              <a:t>Hixon</a:t>
            </a:r>
            <a:r>
              <a:rPr lang="en-US" sz="1400" dirty="0" smtClean="0"/>
              <a:t>, Susan Huntington, Karla </a:t>
            </a:r>
            <a:r>
              <a:rPr lang="en-US" sz="1400" dirty="0" err="1" smtClean="0"/>
              <a:t>Magarin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smtClean="0"/>
              <a:t>Karen Maloney, Renee Simpson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304800"/>
            <a:ext cx="7467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research project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200" y="2286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   W.3.7 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16002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Careful study of someone or something in order to find out information about it</a:t>
            </a:r>
            <a:endParaRPr lang="en-US" sz="2800" dirty="0"/>
          </a:p>
        </p:txBody>
      </p:sp>
      <p:pic>
        <p:nvPicPr>
          <p:cNvPr id="15364" name="Picture 4" descr="http://www.rusdlink.org/cms/lib3/CA01001728/Centricity/Domain/11/dsc_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95600"/>
            <a:ext cx="2857500" cy="340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2.bp.blogspot.com/-jvIXH-tBDSk/TrSrqtxgWlI/AAAAAAAADH0/K8Vu6J3JadM/s1600/DSC_0060.jpg"/>
          <p:cNvPicPr>
            <a:picLocks noChangeAspect="1" noChangeArrowheads="1"/>
          </p:cNvPicPr>
          <p:nvPr/>
        </p:nvPicPr>
        <p:blipFill>
          <a:blip r:embed="rId3" cstate="print"/>
          <a:srcRect l="12026" r="8168"/>
          <a:stretch>
            <a:fillRect/>
          </a:stretch>
        </p:blipFill>
        <p:spPr bwMode="auto">
          <a:xfrm>
            <a:off x="914400" y="2895600"/>
            <a:ext cx="4012367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therabbitnewspaper.com/wp-content/uploads/2015/02/9i4n7g6iE.jpeg"/>
          <p:cNvPicPr>
            <a:picLocks noChangeAspect="1" noChangeArrowheads="1"/>
          </p:cNvPicPr>
          <p:nvPr/>
        </p:nvPicPr>
        <p:blipFill>
          <a:blip r:embed="rId2" cstate="print"/>
          <a:srcRect l="9615" r="7692"/>
          <a:stretch>
            <a:fillRect/>
          </a:stretch>
        </p:blipFill>
        <p:spPr bwMode="auto">
          <a:xfrm flipH="1">
            <a:off x="914400" y="1828800"/>
            <a:ext cx="3733800" cy="4515293"/>
          </a:xfrm>
          <a:prstGeom prst="rect">
            <a:avLst/>
          </a:prstGeom>
          <a:noFill/>
        </p:spPr>
      </p:pic>
      <p:pic>
        <p:nvPicPr>
          <p:cNvPr id="14338" name="Picture 2" descr="http://therabbitnewspaper.com/wp-content/uploads/2015/02/9i4n7g6iE.jpeg"/>
          <p:cNvPicPr>
            <a:picLocks noChangeAspect="1" noChangeArrowheads="1"/>
          </p:cNvPicPr>
          <p:nvPr/>
        </p:nvPicPr>
        <p:blipFill>
          <a:blip r:embed="rId2" cstate="print"/>
          <a:srcRect l="9615" r="7692"/>
          <a:stretch>
            <a:fillRect/>
          </a:stretch>
        </p:blipFill>
        <p:spPr bwMode="auto">
          <a:xfrm>
            <a:off x="4648199" y="1828800"/>
            <a:ext cx="3717681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	</a:t>
            </a:r>
          </a:p>
          <a:p>
            <a:pPr algn="ctr"/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3800" y="2286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 W.3.3b 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381000"/>
            <a:ext cx="7467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/>
              <a:t>response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1524000"/>
            <a:ext cx="5473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 written or spoken answer; reply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251460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How are you?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25146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 am great!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6477000" y="1219200"/>
            <a:ext cx="922861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restatement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L.4.4a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1600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 repeat what has been said, usually in a slightly different form</a:t>
            </a:r>
            <a:endParaRPr lang="en-US" sz="2800" dirty="0"/>
          </a:p>
        </p:txBody>
      </p:sp>
      <p:pic>
        <p:nvPicPr>
          <p:cNvPr id="24580" name="Picture 4" descr="http://static.fjcdn.com/pictures/Sorry+i+ll+rephrase+creds+to+chainsawsuit_b6f825_46984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7381875" cy="265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Unit 1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28600"/>
            <a:ext cx="6096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reveal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33400" y="1371600"/>
            <a:ext cx="5442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To make known</a:t>
            </a:r>
            <a:endParaRPr lang="en-US" sz="2800" dirty="0"/>
          </a:p>
        </p:txBody>
      </p:sp>
      <p:sp>
        <p:nvSpPr>
          <p:cNvPr id="16386" name="AutoShape 2" descr="https://www.seoclerk.com/pics/222673-1PkuXz14005295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https://www.seoclerk.com/pics/222673-1PkuXz14005295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6800" y="2667000"/>
            <a:ext cx="10134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 think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that’s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great!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images.yourdictionary.com/images/definitions/lg/un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019800" cy="3991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SL.4.1d</a:t>
            </a:r>
          </a:p>
          <a:p>
            <a:pPr algn="r"/>
            <a:r>
              <a:rPr lang="en-US" dirty="0" smtClean="0"/>
              <a:t>SL.5.1d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s://skiphenk.files.wordpress.com/2012/02/thi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4452"/>
            <a:ext cx="4572000" cy="56994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18288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carefully to see that what was presented, either orally or written, was understood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810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review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572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revise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W.2.5</a:t>
            </a:r>
          </a:p>
          <a:p>
            <a:pPr algn="r"/>
            <a:r>
              <a:rPr lang="en-US" dirty="0" smtClean="0"/>
              <a:t>W.3.5</a:t>
            </a:r>
          </a:p>
          <a:p>
            <a:pPr algn="r"/>
            <a:r>
              <a:rPr lang="en-US" dirty="0" smtClean="0"/>
              <a:t>W.4.5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Make changes to improve your writing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 </a:t>
            </a:r>
            <a:endParaRPr lang="en-US" dirty="0"/>
          </a:p>
        </p:txBody>
      </p:sp>
      <p:pic>
        <p:nvPicPr>
          <p:cNvPr id="4098" name="Picture 2" descr="https://annoyzview.files.wordpress.com/2012/01/ist2_6028516-pencil-eras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3619500" cy="24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www.literacyconnections.com/i/revisin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667000"/>
            <a:ext cx="528637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role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SL.4.1b</a:t>
            </a:r>
          </a:p>
          <a:p>
            <a:pPr algn="r"/>
            <a:r>
              <a:rPr lang="en-US" dirty="0" smtClean="0"/>
              <a:t>SL.5.1b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524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particular position and function; a job to complete</a:t>
            </a:r>
          </a:p>
          <a:p>
            <a:endParaRPr lang="en-US" sz="2800" dirty="0"/>
          </a:p>
        </p:txBody>
      </p:sp>
      <p:pic>
        <p:nvPicPr>
          <p:cNvPr id="20482" name="Picture 2" descr="http://www.sparklebox.co.uk/previews/7901-7925/_wp_generated/pp33fcd710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4953000" cy="349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0"/>
            <a:ext cx="7467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root</a:t>
            </a:r>
          </a:p>
          <a:p>
            <a:endParaRPr lang="en-US" sz="8000" b="1" dirty="0" smtClean="0"/>
          </a:p>
          <a:p>
            <a:endParaRPr lang="en-US" sz="2800" b="1" dirty="0" smtClean="0"/>
          </a:p>
          <a:p>
            <a:endParaRPr lang="en-US" sz="80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6200" y="2286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L.3.4c 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11430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root is the basis of a new word, but it does not typically form a stand-alone word on its own.  Example: </a:t>
            </a:r>
            <a:r>
              <a:rPr lang="en-US" sz="2800" i="1" u="sng" dirty="0" err="1" smtClean="0"/>
              <a:t>sciss</a:t>
            </a:r>
            <a:r>
              <a:rPr lang="en-US" sz="2800" dirty="0" smtClean="0"/>
              <a:t> in scissors; </a:t>
            </a:r>
            <a:r>
              <a:rPr lang="en-US" sz="2800" i="1" u="sng" dirty="0" err="1" smtClean="0"/>
              <a:t>sciss</a:t>
            </a:r>
            <a:r>
              <a:rPr lang="en-US" sz="2800" dirty="0" smtClean="0"/>
              <a:t> means cut</a:t>
            </a:r>
            <a:endParaRPr lang="en-US" sz="2800" dirty="0"/>
          </a:p>
        </p:txBody>
      </p:sp>
      <p:pic>
        <p:nvPicPr>
          <p:cNvPr id="13314" name="Picture 2" descr="http://msyorksclass.com/wp-content/uploads/2012/01/root-300x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3733800" cy="359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>
            <a:off x="3810000" y="38100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0000" y="57912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76600" y="48006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run-on sentence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L.4.1f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5240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two or more independent clauses (complete sentences) are joined without appropriate punctuation or conjunction</a:t>
            </a:r>
            <a:endParaRPr lang="en-US" sz="2800" dirty="0"/>
          </a:p>
        </p:txBody>
      </p:sp>
      <p:pic>
        <p:nvPicPr>
          <p:cNvPr id="18434" name="Picture 2" descr="http://www.toondoo.com/public/n/a/j/naj135/toons/cool-cartoon-5205640.png"/>
          <p:cNvPicPr>
            <a:picLocks noChangeAspect="1" noChangeArrowheads="1"/>
          </p:cNvPicPr>
          <p:nvPr/>
        </p:nvPicPr>
        <p:blipFill>
          <a:blip r:embed="rId3" cstate="print"/>
          <a:srcRect t="7668"/>
          <a:stretch>
            <a:fillRect/>
          </a:stretch>
        </p:blipFill>
        <p:spPr bwMode="auto">
          <a:xfrm>
            <a:off x="914400" y="3200400"/>
            <a:ext cx="7353300" cy="275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3800" y="3048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   RI.3.3 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1524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Scientific concept/idea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2590800"/>
            <a:ext cx="6692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An idea or thought having to do with science</a:t>
            </a:r>
          </a:p>
        </p:txBody>
      </p:sp>
      <p:pic>
        <p:nvPicPr>
          <p:cNvPr id="11268" name="Picture 4" descr="http://www.cwu.edu/~woodmanb/scientific-metho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3505200" cy="253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http://www.davison.com/blog/wp-content/uploads/2013/03/kid-inventor.jpg"/>
          <p:cNvPicPr>
            <a:picLocks noChangeAspect="1" noChangeArrowheads="1"/>
          </p:cNvPicPr>
          <p:nvPr/>
        </p:nvPicPr>
        <p:blipFill>
          <a:blip r:embed="rId3" cstate="print"/>
          <a:srcRect t="10352" b="9420"/>
          <a:stretch>
            <a:fillRect/>
          </a:stretch>
        </p:blipFill>
        <p:spPr bwMode="auto">
          <a:xfrm>
            <a:off x="4876800" y="4038600"/>
            <a:ext cx="3505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quest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RL.4.9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1447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long and difficult search for something</a:t>
            </a:r>
            <a:endParaRPr lang="en-US" sz="2800" dirty="0"/>
          </a:p>
        </p:txBody>
      </p:sp>
      <p:pic>
        <p:nvPicPr>
          <p:cNvPr id="67586" name="Picture 2" descr="http://upload.wikimedia.org/wikipedia/commons/1/1f/Theodor_Kittelsen,_Soria_Moria.jpg"/>
          <p:cNvPicPr>
            <a:picLocks noChangeAspect="1" noChangeArrowheads="1"/>
          </p:cNvPicPr>
          <p:nvPr/>
        </p:nvPicPr>
        <p:blipFill>
          <a:blip r:embed="rId3" cstate="print"/>
          <a:srcRect r="1954" b="2128"/>
          <a:stretch>
            <a:fillRect/>
          </a:stretch>
        </p:blipFill>
        <p:spPr bwMode="auto">
          <a:xfrm>
            <a:off x="2057400" y="2362200"/>
            <a:ext cx="4876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secondhand account</a:t>
            </a:r>
            <a:endParaRPr lang="en-US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RI.4.6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2954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</a:rPr>
              <a:t>A </a:t>
            </a:r>
            <a:r>
              <a:rPr lang="en-US" sz="2800" b="1" dirty="0" smtClean="0">
                <a:solidFill>
                  <a:schemeClr val="dk1"/>
                </a:solidFill>
              </a:rPr>
              <a:t>secondhand account</a:t>
            </a:r>
            <a:r>
              <a:rPr lang="en-US" sz="2800" dirty="0" smtClean="0">
                <a:solidFill>
                  <a:schemeClr val="dk1"/>
                </a:solidFill>
              </a:rPr>
              <a:t> of an event or topic is </a:t>
            </a:r>
            <a:r>
              <a:rPr lang="en-US" sz="2800" b="1" i="1" dirty="0" smtClean="0">
                <a:solidFill>
                  <a:schemeClr val="dk1"/>
                </a:solidFill>
              </a:rPr>
              <a:t>based on an author’s research</a:t>
            </a:r>
            <a:r>
              <a:rPr lang="en-US" sz="2800" dirty="0" smtClean="0">
                <a:solidFill>
                  <a:schemeClr val="dk1"/>
                </a:solidFill>
              </a:rPr>
              <a:t>, rather than personal experience.</a:t>
            </a:r>
            <a:endParaRPr lang="en-US" sz="2800" dirty="0"/>
          </a:p>
        </p:txBody>
      </p:sp>
      <p:pic>
        <p:nvPicPr>
          <p:cNvPr id="2" name="Picture 2" descr="https://s-media-cache-ak0.pinimg.com/236x/25/8e/e9/258ee97e00af0e1a8969b57352f33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2667000" cy="344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4" descr="http://cbsnews1.cbsistatic.com/hub/i/r/2011/05/30/2b6c0e03-a644-11e2-a3f0-029118418759/thumbnail/620x350/0e57d503db614f793268ea8e36435aa8/Obama_Joplin114925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19400"/>
            <a:ext cx="4555671" cy="2571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1000" y="5486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President </a:t>
            </a:r>
            <a:r>
              <a:rPr lang="en-US" dirty="0" err="1" smtClean="0"/>
              <a:t>Obama</a:t>
            </a:r>
            <a:r>
              <a:rPr lang="en-US" dirty="0" smtClean="0"/>
              <a:t> hears a firsthand account of the Joplin tornado.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867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reporter wrote a secondhand account of the Joplin tornado.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sensory detail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W.4.3d</a:t>
            </a:r>
          </a:p>
          <a:p>
            <a:pPr algn="r"/>
            <a:r>
              <a:rPr lang="en-US" dirty="0" smtClean="0"/>
              <a:t>W.5.3d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25146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</a:rPr>
              <a:t>Words and/or phrases</a:t>
            </a:r>
          </a:p>
          <a:p>
            <a:r>
              <a:rPr lang="en-US" sz="2800" dirty="0" smtClean="0">
                <a:solidFill>
                  <a:schemeClr val="dk1"/>
                </a:solidFill>
              </a:rPr>
              <a:t>that connect the reader</a:t>
            </a:r>
          </a:p>
          <a:p>
            <a:r>
              <a:rPr lang="en-US" sz="2800" dirty="0" smtClean="0">
                <a:solidFill>
                  <a:schemeClr val="dk1"/>
                </a:solidFill>
              </a:rPr>
              <a:t>to the writer by drawing</a:t>
            </a:r>
          </a:p>
          <a:p>
            <a:r>
              <a:rPr lang="en-US" sz="2800" dirty="0" smtClean="0">
                <a:solidFill>
                  <a:schemeClr val="dk1"/>
                </a:solidFill>
              </a:rPr>
              <a:t>attention to the five</a:t>
            </a:r>
          </a:p>
          <a:p>
            <a:r>
              <a:rPr lang="en-US" sz="2800" dirty="0" smtClean="0">
                <a:solidFill>
                  <a:schemeClr val="dk1"/>
                </a:solidFill>
              </a:rPr>
              <a:t>senses-sight, sound,</a:t>
            </a:r>
          </a:p>
          <a:p>
            <a:r>
              <a:rPr lang="en-US" sz="2800" dirty="0" smtClean="0">
                <a:solidFill>
                  <a:schemeClr val="dk1"/>
                </a:solidFill>
              </a:rPr>
              <a:t>touch, smell, and taste</a:t>
            </a:r>
            <a:endParaRPr lang="en-US" sz="2800" dirty="0"/>
          </a:p>
        </p:txBody>
      </p:sp>
      <p:pic>
        <p:nvPicPr>
          <p:cNvPr id="14338" name="Picture 2" descr="https://mcdn1.teacherspayteachers.com/thumbitem/Sensory-Details-Poster-Writing-Tools-Narrative/original-42084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3526972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dailyteachingtools.com/images/SequenceCh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5677">
            <a:off x="666203" y="2609668"/>
            <a:ext cx="3459795" cy="267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524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sequence</a:t>
            </a:r>
            <a:endParaRPr lang="en-US" sz="80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3800" y="304800"/>
            <a:ext cx="129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RL.3.3 </a:t>
            </a:r>
          </a:p>
          <a:p>
            <a:pPr algn="r"/>
            <a:r>
              <a:rPr lang="en-US" dirty="0" smtClean="0"/>
              <a:t>RI.3.3 </a:t>
            </a:r>
          </a:p>
          <a:p>
            <a:pPr algn="r"/>
            <a:r>
              <a:rPr lang="en-US" dirty="0" smtClean="0"/>
              <a:t>       RI.3.8 	</a:t>
            </a:r>
          </a:p>
          <a:p>
            <a:r>
              <a:rPr lang="en-US" dirty="0" smtClean="0"/>
              <a:t> 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13716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pattern or process in which items/events occur one after the other</a:t>
            </a:r>
            <a:endParaRPr lang="en-US" sz="2800" dirty="0"/>
          </a:p>
        </p:txBody>
      </p:sp>
      <p:pic>
        <p:nvPicPr>
          <p:cNvPr id="10250" name="Picture 10" descr="http://kidsinbirmingham1963.org/wp-content/uploads/2013/02/Final_time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971800"/>
            <a:ext cx="471405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5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524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signal word</a:t>
            </a:r>
            <a:endParaRPr lang="en-US" sz="80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4200" y="152400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W.3.3.c, L.3.6</a:t>
            </a:r>
          </a:p>
          <a:p>
            <a:pPr algn="r"/>
            <a:r>
              <a:rPr lang="en-US" dirty="0" smtClean="0"/>
              <a:t>L.4.6</a:t>
            </a:r>
          </a:p>
          <a:p>
            <a:pPr algn="r"/>
            <a:r>
              <a:rPr lang="en-US" dirty="0" smtClean="0"/>
              <a:t>L.5.6</a:t>
            </a:r>
          </a:p>
          <a:p>
            <a:pPr algn="r"/>
            <a:r>
              <a:rPr lang="en-US" dirty="0" smtClean="0"/>
              <a:t>	</a:t>
            </a:r>
          </a:p>
          <a:p>
            <a:pPr algn="r"/>
            <a:r>
              <a:rPr lang="en-US" dirty="0" smtClean="0"/>
              <a:t> 	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1371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Transition words writers use to direct readers</a:t>
            </a:r>
            <a:endParaRPr lang="en-US" sz="2800" dirty="0"/>
          </a:p>
        </p:txBody>
      </p:sp>
      <p:pic>
        <p:nvPicPr>
          <p:cNvPr id="54276" name="Picture 4" descr="http://i1211.photobucket.com/albums/cc422/caf0117/P1020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55880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simile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L.4.5a</a:t>
            </a:r>
          </a:p>
          <a:p>
            <a:pPr algn="r"/>
            <a:r>
              <a:rPr lang="en-US" dirty="0" smtClean="0"/>
              <a:t>L.5.5a, RL.5.4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Expression which describes a person or thing as being similar to someone or something else using the words “like” or “as’</a:t>
            </a:r>
            <a:endParaRPr lang="en-US" sz="2800" dirty="0"/>
          </a:p>
        </p:txBody>
      </p:sp>
      <p:pic>
        <p:nvPicPr>
          <p:cNvPr id="76804" name="Picture 4" descr="https://www.surfexcel.pk/wp-content/uploads/sites/13/2015/01/26-Answ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2590800" cy="259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6" name="Picture 6" descr="http://makatura5robyncom.weebly.com/uploads/2/0/7/0/20702882/7444939.jpg?404"/>
          <p:cNvPicPr>
            <a:picLocks noChangeAspect="1" noChangeArrowheads="1"/>
          </p:cNvPicPr>
          <p:nvPr/>
        </p:nvPicPr>
        <p:blipFill>
          <a:blip r:embed="rId4" cstate="print"/>
          <a:srcRect l="15842" r="14851"/>
          <a:stretch>
            <a:fillRect/>
          </a:stretch>
        </p:blipFill>
        <p:spPr bwMode="auto">
          <a:xfrm>
            <a:off x="533400" y="3733800"/>
            <a:ext cx="2689188" cy="25067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2" name="Picture 2" descr="http://www.simileexamples.com/img/similes/20130822_221109_.jpg"/>
          <p:cNvPicPr>
            <a:picLocks noChangeAspect="1" noChangeArrowheads="1"/>
          </p:cNvPicPr>
          <p:nvPr/>
        </p:nvPicPr>
        <p:blipFill>
          <a:blip r:embed="rId5" cstate="print"/>
          <a:srcRect l="16000" t="16000" r="20000" b="16800"/>
          <a:stretch>
            <a:fillRect/>
          </a:stretch>
        </p:blipFill>
        <p:spPr bwMode="auto">
          <a:xfrm>
            <a:off x="2971800" y="2667000"/>
            <a:ext cx="2514600" cy="26403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457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152400"/>
            <a:ext cx="7467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situation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0" y="533400"/>
            <a:ext cx="129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W.3.3a </a:t>
            </a:r>
          </a:p>
          <a:p>
            <a:pPr algn="r"/>
            <a:r>
              <a:rPr lang="en-US" dirty="0" smtClean="0"/>
              <a:t>     W.3.3b</a:t>
            </a:r>
          </a:p>
          <a:p>
            <a:pPr algn="r"/>
            <a:r>
              <a:rPr lang="en-US" dirty="0" smtClean="0"/>
              <a:t>SL.3.6         	</a:t>
            </a:r>
          </a:p>
          <a:p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7200" y="13716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is happening in a particular place at a</a:t>
            </a:r>
          </a:p>
          <a:p>
            <a:r>
              <a:rPr lang="en-US" sz="2800" dirty="0" smtClean="0"/>
              <a:t>particular time</a:t>
            </a:r>
            <a:endParaRPr lang="en-US" sz="2800" dirty="0"/>
          </a:p>
        </p:txBody>
      </p:sp>
      <p:pic>
        <p:nvPicPr>
          <p:cNvPr id="7170" name="Picture 2" descr="http://storage.cloversites.com/bethelbaptistchurch4/site_images/page52_picture0_1325741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5231651" cy="3524250"/>
          </a:xfrm>
          <a:prstGeom prst="rect">
            <a:avLst/>
          </a:prstGeom>
          <a:noFill/>
        </p:spPr>
      </p:pic>
      <p:pic>
        <p:nvPicPr>
          <p:cNvPr id="7172" name="Picture 4" descr="http://4.bp.blogspot.com/-UWbFbz6a0DQ/UDMLwGJCV9I/AAAAAAAAB7w/4pngWwlYOyE/s400/narrative_planner_2.png"/>
          <p:cNvPicPr>
            <a:picLocks noChangeAspect="1" noChangeArrowheads="1"/>
          </p:cNvPicPr>
          <p:nvPr/>
        </p:nvPicPr>
        <p:blipFill>
          <a:blip r:embed="rId3" cstate="print"/>
          <a:srcRect l="4017" t="2564" r="3596" b="5128"/>
          <a:stretch>
            <a:fillRect/>
          </a:stretch>
        </p:blipFill>
        <p:spPr bwMode="auto">
          <a:xfrm>
            <a:off x="4584700" y="2438400"/>
            <a:ext cx="3797300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2971800" y="1905000"/>
            <a:ext cx="2743200" cy="2514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speaker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SL.2.3</a:t>
            </a:r>
          </a:p>
          <a:p>
            <a:pPr algn="r"/>
            <a:r>
              <a:rPr lang="en-US" dirty="0" smtClean="0"/>
              <a:t>SL.3.3</a:t>
            </a:r>
          </a:p>
          <a:p>
            <a:pPr algn="r"/>
            <a:r>
              <a:rPr lang="en-US" dirty="0" smtClean="0"/>
              <a:t>SL.4.3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person who is talking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  </a:t>
            </a:r>
            <a:endParaRPr lang="en-US" dirty="0"/>
          </a:p>
        </p:txBody>
      </p:sp>
      <p:pic>
        <p:nvPicPr>
          <p:cNvPr id="21506" name="Picture 2" descr="http://x1.sdimgs.com/sd_static/a/213595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351390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ww.worrywisekids.org/sites/default/files/Sample%20Accommodations%20for%20Anxious%20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408167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057400" y="2133600"/>
            <a:ext cx="838200" cy="11430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statement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W.2.1, W.2.2</a:t>
            </a:r>
          </a:p>
          <a:p>
            <a:pPr algn="r"/>
            <a:r>
              <a:rPr lang="en-US" dirty="0" smtClean="0"/>
              <a:t>W.3.1d, W.3.2d</a:t>
            </a:r>
          </a:p>
          <a:p>
            <a:pPr algn="r"/>
            <a:r>
              <a:rPr lang="en-US" dirty="0" smtClean="0"/>
              <a:t>W.4.1d, W.4.2d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Something you say or write that gives information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  </a:t>
            </a:r>
            <a:endParaRPr lang="en-US" dirty="0"/>
          </a:p>
        </p:txBody>
      </p:sp>
      <p:pic>
        <p:nvPicPr>
          <p:cNvPr id="19458" name="Picture 2" descr="http://thinkfuture.com/wp-content/uploads/2013/12/cowboy-sunset.jpg"/>
          <p:cNvPicPr>
            <a:picLocks noChangeAspect="1" noChangeArrowheads="1"/>
          </p:cNvPicPr>
          <p:nvPr/>
        </p:nvPicPr>
        <p:blipFill>
          <a:blip r:embed="rId2" cstate="print"/>
          <a:srcRect l="28842"/>
          <a:stretch>
            <a:fillRect/>
          </a:stretch>
        </p:blipFill>
        <p:spPr bwMode="auto">
          <a:xfrm rot="21177291">
            <a:off x="584211" y="2345468"/>
            <a:ext cx="2348649" cy="221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00400" y="2514600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The cowboy rode</a:t>
            </a:r>
          </a:p>
          <a:p>
            <a:r>
              <a:rPr lang="en-US" sz="4000" dirty="0" smtClean="0">
                <a:latin typeface="Comic Sans MS" pitchFamily="66" charset="0"/>
              </a:rPr>
              <a:t>off into the sunset.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9460" name="Picture 4" descr="http://cdn.wideopenspaces.com/wp-content/uploads/2013/10/bigstock-Brown-bear-on-Alaska-41744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267200"/>
            <a:ext cx="284328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00600" y="4800600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The bear caught</a:t>
            </a:r>
          </a:p>
          <a:p>
            <a:r>
              <a:rPr lang="en-US" sz="4000" dirty="0" smtClean="0">
                <a:latin typeface="Comic Sans MS" pitchFamily="66" charset="0"/>
              </a:rPr>
              <a:t>a fish.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457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3810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study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3800" y="2286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SL.3.1a 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67600" y="3810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1524000"/>
            <a:ext cx="274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Research on a</a:t>
            </a:r>
          </a:p>
          <a:p>
            <a:r>
              <a:rPr lang="en-US" sz="2800" dirty="0" smtClean="0"/>
              <a:t>subject or author  </a:t>
            </a:r>
            <a:endParaRPr lang="en-US" sz="2800" dirty="0"/>
          </a:p>
        </p:txBody>
      </p:sp>
      <p:pic>
        <p:nvPicPr>
          <p:cNvPr id="5122" name="Picture 2" descr="http://www.mercerislandschools.org/cms/lib3/WA01001855/Centricity/Domain/758/beresford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3505200" cy="335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www.fcrr.org/_/images/title-photo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762000"/>
            <a:ext cx="4898569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subject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RI.4.9</a:t>
            </a:r>
          </a:p>
          <a:p>
            <a:pPr algn="r"/>
            <a:r>
              <a:rPr lang="en-US" dirty="0" smtClean="0"/>
              <a:t>RI.5.9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1600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topic of what is said, written, or studied</a:t>
            </a:r>
            <a:endParaRPr lang="en-US" sz="2800" dirty="0"/>
          </a:p>
        </p:txBody>
      </p:sp>
      <p:pic>
        <p:nvPicPr>
          <p:cNvPr id="10244" name="Picture 4" descr="http://ecx.images-amazon.com/images/I/515bDWcRDTL._SX258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05200"/>
            <a:ext cx="2971800" cy="297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http://ecx.images-amazon.com/images/I/61qhZ6K12BL._SX258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6852">
            <a:off x="5566724" y="2499343"/>
            <a:ext cx="2954177" cy="295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ecx.images-amazon.com/images/I/51t1XQpwqSL._SX258_BO1,204,203,20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438400"/>
            <a:ext cx="3003815" cy="303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95400" y="5562600"/>
            <a:ext cx="11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3048000"/>
            <a:ext cx="117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hurricanes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5562600"/>
            <a:ext cx="134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quotation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W.4.2b, L.4.2b</a:t>
            </a:r>
          </a:p>
          <a:p>
            <a:pPr algn="r"/>
            <a:r>
              <a:rPr lang="en-US" dirty="0" smtClean="0"/>
              <a:t>W.5.2b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25146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Sentence or phrase</a:t>
            </a:r>
          </a:p>
          <a:p>
            <a:r>
              <a:rPr lang="en-US" sz="2800" dirty="0" smtClean="0"/>
              <a:t>taken from a book,</a:t>
            </a:r>
          </a:p>
          <a:p>
            <a:r>
              <a:rPr lang="en-US" sz="2800" dirty="0" smtClean="0"/>
              <a:t>poem, speech, or</a:t>
            </a:r>
          </a:p>
          <a:p>
            <a:r>
              <a:rPr lang="en-US" sz="2800" dirty="0" smtClean="0"/>
              <a:t>play, which is</a:t>
            </a:r>
          </a:p>
          <a:p>
            <a:r>
              <a:rPr lang="en-US" sz="2800" dirty="0" smtClean="0"/>
              <a:t>repeated by</a:t>
            </a:r>
          </a:p>
          <a:p>
            <a:r>
              <a:rPr lang="en-US" sz="2800" dirty="0" smtClean="0"/>
              <a:t>someone else</a:t>
            </a:r>
            <a:endParaRPr lang="en-US" sz="2800" dirty="0"/>
          </a:p>
        </p:txBody>
      </p:sp>
      <p:pic>
        <p:nvPicPr>
          <p:cNvPr id="30722" name="Picture 2" descr="http://pad1.whstatic.com/images/thumb/6/69/Quote-and-Cite-a-Poem-in-an-Essay-Using-MLA-Format-Step-5-Version-3.jpg/670px-Quote-and-Cite-a-Poem-in-an-Essay-Using-MLA-Format-Step-5-Versio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4770453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 flipV="1">
            <a:off x="2209800" y="3962400"/>
            <a:ext cx="2590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47800" y="4267200"/>
            <a:ext cx="3429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47800" y="4724400"/>
            <a:ext cx="15240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summarize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RL.4.2, RI.4.2</a:t>
            </a:r>
          </a:p>
          <a:p>
            <a:pPr algn="r"/>
            <a:r>
              <a:rPr lang="en-US" dirty="0" smtClean="0"/>
              <a:t>RL.5.2, RI.5.2, W.5.8, SL.5.2, SL.5.3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s://professorowl.files.wordpress.com/2013/06/fotolia_35265232_xl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0"/>
            <a:ext cx="4279654" cy="4191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1524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tell in your own words what happened in the story</a:t>
            </a:r>
            <a:endParaRPr lang="en-US" sz="2800" dirty="0"/>
          </a:p>
        </p:txBody>
      </p:sp>
      <p:pic>
        <p:nvPicPr>
          <p:cNvPr id="8196" name="Picture 4" descr="http://languageartsgames.4you4free.com/summarize_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67000"/>
            <a:ext cx="537965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457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52400"/>
            <a:ext cx="746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support</a:t>
            </a:r>
          </a:p>
          <a:p>
            <a:r>
              <a:rPr lang="en-US" sz="2800" dirty="0" smtClean="0"/>
              <a:t>To provide proof or evidence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304800"/>
            <a:ext cx="121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   RI.3.2</a:t>
            </a:r>
          </a:p>
          <a:p>
            <a:pPr algn="r"/>
            <a:r>
              <a:rPr lang="en-US" dirty="0" smtClean="0"/>
              <a:t>W.3.1</a:t>
            </a:r>
          </a:p>
          <a:p>
            <a:pPr algn="r"/>
            <a:r>
              <a:rPr lang="en-US" dirty="0" smtClean="0"/>
              <a:t>     W.3.1b 	</a:t>
            </a:r>
          </a:p>
          <a:p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467600" y="3810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pic>
        <p:nvPicPr>
          <p:cNvPr id="4098" name="Picture 2" descr="http://3.bp.blogspot.com/-9furjFhIhy0/TtnWyhRYjXI/AAAAAAAAAQE/w2_Wnc7wxDY/s1600/Web_Proof.jpg"/>
          <p:cNvPicPr>
            <a:picLocks noChangeAspect="1" noChangeArrowheads="1"/>
          </p:cNvPicPr>
          <p:nvPr/>
        </p:nvPicPr>
        <p:blipFill>
          <a:blip r:embed="rId2" cstate="print"/>
          <a:srcRect l="20313" t="17500" r="15625" b="15000"/>
          <a:stretch>
            <a:fillRect/>
          </a:stretch>
        </p:blipFill>
        <p:spPr bwMode="auto">
          <a:xfrm>
            <a:off x="1219200" y="1981200"/>
            <a:ext cx="6595534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syllabication pattern 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Rules for dividing words into syllables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L.3.2f</a:t>
            </a:r>
          </a:p>
          <a:p>
            <a:pPr algn="r"/>
            <a:r>
              <a:rPr lang="en-US" dirty="0" smtClean="0"/>
              <a:t>RF.4.3a</a:t>
            </a:r>
          </a:p>
          <a:p>
            <a:pPr algn="r"/>
            <a:r>
              <a:rPr lang="en-US" dirty="0" smtClean="0"/>
              <a:t>RF.5.3a</a:t>
            </a:r>
          </a:p>
        </p:txBody>
      </p:sp>
      <p:pic>
        <p:nvPicPr>
          <p:cNvPr id="10242" name="Picture 2" descr="http://natemack3.weebly.com/uploads/1/4/7/6/14762002/_113423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3810000" cy="4933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synonym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L.4.5c</a:t>
            </a:r>
          </a:p>
          <a:p>
            <a:pPr algn="r"/>
            <a:r>
              <a:rPr lang="en-US" dirty="0" smtClean="0"/>
              <a:t>L.5.5c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word or expression which means the same as another word or expression</a:t>
            </a:r>
            <a:endParaRPr lang="en-US" sz="2800" dirty="0"/>
          </a:p>
        </p:txBody>
      </p:sp>
      <p:pic>
        <p:nvPicPr>
          <p:cNvPr id="4098" name="Picture 2" descr="http://3.bp.blogspot.com/-kix4vUkCGc0/UemqEtcI_iI/AAAAAAAAFNY/pL2iWpA_oIo/s1600/Synonym%2BWord%2BWall%2BCards%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5761583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457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52400"/>
            <a:ext cx="7467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tale</a:t>
            </a:r>
          </a:p>
          <a:p>
            <a:r>
              <a:rPr lang="en-US" sz="2800" dirty="0" smtClean="0"/>
              <a:t>An account of a real or made up event</a:t>
            </a:r>
          </a:p>
          <a:p>
            <a:endParaRPr lang="en-US" sz="2800" dirty="0" smtClean="0"/>
          </a:p>
          <a:p>
            <a:r>
              <a:rPr lang="en-US" sz="2800" dirty="0" smtClean="0"/>
              <a:t>A lie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3048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Unit 1</a:t>
            </a:r>
          </a:p>
          <a:p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467600" y="3810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pic>
        <p:nvPicPr>
          <p:cNvPr id="59394" name="Picture 2" descr="https://c1.staticflickr.com/3/2613/3697974093_045a7fae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3025902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457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2286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/>
              <a:t>task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7620000" y="6858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67600" y="3810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91400" y="228600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W.3.4</a:t>
            </a:r>
          </a:p>
          <a:p>
            <a:pPr algn="r"/>
            <a:r>
              <a:rPr lang="en-US" dirty="0" smtClean="0"/>
              <a:t>SL.3.6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</p:txBody>
      </p:sp>
      <p:pic>
        <p:nvPicPr>
          <p:cNvPr id="3074" name="Picture 2" descr="http://9imb150dy03dci7w3gxvi91b.wpengine.netdna-cdn.com/wp-content/uploads/2013/10/daily_tas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638922" cy="46482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200" y="14478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Work or an assignment that needs to get done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457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1524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228600"/>
            <a:ext cx="7924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/>
              <a:t>technical procedure</a:t>
            </a:r>
          </a:p>
          <a:p>
            <a:r>
              <a:rPr lang="en-US" sz="2800" dirty="0" smtClean="0"/>
              <a:t>Special skills or steps that must be taken in order to complete something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7620000" y="6858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2400" y="2286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RI.3.3 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9906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pic>
        <p:nvPicPr>
          <p:cNvPr id="2055" name="Picture 7" descr="http://yourmarketingco.com/wp-content/uploads/2013/07/heritage_1928_rouge_model_a_575x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4495800" cy="333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http://www.eaglemountainflag.com/images/howtofolda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057400"/>
            <a:ext cx="2537526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457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152400"/>
            <a:ext cx="746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/>
              <a:t>theme</a:t>
            </a:r>
          </a:p>
          <a:p>
            <a:r>
              <a:rPr lang="en-US" sz="2800" b="1" dirty="0" smtClean="0"/>
              <a:t>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7620000" y="6858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67600" y="3810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5200" y="6858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72400" y="3048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RL.3.9 	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371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What the story teaches readers</a:t>
            </a:r>
          </a:p>
          <a:p>
            <a:pPr algn="ctr"/>
            <a:r>
              <a:rPr lang="en-US" sz="2800" dirty="0" smtClean="0"/>
              <a:t>about life or human nature</a:t>
            </a:r>
            <a:endParaRPr lang="en-US" sz="2800" dirty="0"/>
          </a:p>
        </p:txBody>
      </p:sp>
      <p:pic>
        <p:nvPicPr>
          <p:cNvPr id="1026" name="Picture 2" descr="http://literaturemiddleeast.weebly.com/uploads/2/9/0/0/29002467/467585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79248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third person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RL.4.6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1447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the story is told from the point of view of someone NOT in the story</a:t>
            </a:r>
            <a:endParaRPr lang="en-US" sz="28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 l="28889" t="23111" r="34444" b="11111"/>
          <a:stretch>
            <a:fillRect/>
          </a:stretch>
        </p:blipFill>
        <p:spPr bwMode="auto">
          <a:xfrm>
            <a:off x="533400" y="2514600"/>
            <a:ext cx="2922373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16" name="Picture 4" descr="http://www.brianfloca.com/Images/PoppyStoriesPo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19600"/>
            <a:ext cx="1447800" cy="2160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 cstate="print"/>
          <a:srcRect l="37222" t="21556" r="32778" b="22444"/>
          <a:stretch>
            <a:fillRect/>
          </a:stretch>
        </p:blipFill>
        <p:spPr bwMode="auto">
          <a:xfrm>
            <a:off x="4648200" y="2514600"/>
            <a:ext cx="2808514" cy="3276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19" name="Picture 7" descr="http://ecx.images-amazon.com/images/I/515bDWcRDTL._SX258_BO1,204,203,2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19600"/>
            <a:ext cx="2095500" cy="2095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457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52400"/>
            <a:ext cx="7467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weather</a:t>
            </a:r>
          </a:p>
          <a:p>
            <a:r>
              <a:rPr lang="en-US" sz="2800" dirty="0" smtClean="0"/>
              <a:t>The conditions outside at a particular place and time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3048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Unit 2</a:t>
            </a:r>
          </a:p>
          <a:p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467600" y="3810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pic>
        <p:nvPicPr>
          <p:cNvPr id="65538" name="Picture 2" descr="http://dreamatico.com/data_images/weather/weather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643284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rate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RF.4.4b</a:t>
            </a:r>
          </a:p>
          <a:p>
            <a:pPr algn="r"/>
            <a:r>
              <a:rPr lang="en-US" dirty="0" smtClean="0"/>
              <a:t>RF.5.4b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1524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speed at which something happens</a:t>
            </a:r>
            <a:endParaRPr lang="en-US" sz="2800" dirty="0"/>
          </a:p>
        </p:txBody>
      </p:sp>
      <p:pic>
        <p:nvPicPr>
          <p:cNvPr id="69634" name="Picture 2" descr="http://media.caranddriver.com/images/10q1/324807/2011-audi-a8-speedometer-european-spec-photo-326123-s-1280x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14600"/>
            <a:ext cx="5181600" cy="316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reason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RI.2.8, W.2.1</a:t>
            </a:r>
          </a:p>
          <a:p>
            <a:pPr algn="r"/>
            <a:r>
              <a:rPr lang="en-US" dirty="0" smtClean="0"/>
              <a:t>RI.4.8, W.4.1, W.4.1c, SL.4.3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fact that explains why something happens or what causes it to happen 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 </a:t>
            </a:r>
            <a:endParaRPr lang="en-US" dirty="0"/>
          </a:p>
        </p:txBody>
      </p:sp>
      <p:pic>
        <p:nvPicPr>
          <p:cNvPr id="6146" name="Picture 2" descr="http://image.slidesharecdn.com/howearthquakehappen-140902100537-phpapp02/95/explanation-text-how-earthquake-happen-4-638.jpg?cb=1409652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548067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133600" y="3352800"/>
            <a:ext cx="7010400" cy="1752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7315200" y="304800"/>
            <a:ext cx="1447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   L.3.2g 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381000"/>
            <a:ext cx="7467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reference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16002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source of information.  The dictionary is an excellent reference for writers.</a:t>
            </a:r>
          </a:p>
        </p:txBody>
      </p:sp>
      <p:pic>
        <p:nvPicPr>
          <p:cNvPr id="17412" name="Picture 4" descr="http://ecx.images-amazon.com/images/I/51PG4BG98D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2564331" cy="3383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4483123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relative pronoun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L.4.1a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16764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connects a clause or phrase to a noun or pronoun</a:t>
            </a:r>
            <a:endParaRPr lang="en-US" sz="2800" dirty="0"/>
          </a:p>
        </p:txBody>
      </p:sp>
      <p:pic>
        <p:nvPicPr>
          <p:cNvPr id="73730" name="Picture 2" descr="http://4thgradeela.weebly.com/uploads/2/0/7/7/20771340/5289752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6872321" cy="365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SL.3.1c 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533400"/>
            <a:ext cx="7467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remark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1" y="1752600"/>
            <a:ext cx="5442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comment or short statement</a:t>
            </a:r>
            <a:endParaRPr lang="en-US" sz="2800" dirty="0"/>
          </a:p>
        </p:txBody>
      </p:sp>
      <p:sp>
        <p:nvSpPr>
          <p:cNvPr id="16386" name="AutoShape 2" descr="https://www.seoclerk.com/pics/222673-1PkuXz14005295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https://www.seoclerk.com/pics/222673-1PkuXz14005295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b.dryicons.com/images/icon_sets/shine_icon_set/png/256x256/user_com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514600"/>
            <a:ext cx="3886200" cy="3886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76800" y="2667000"/>
            <a:ext cx="10134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 think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that’s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great!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report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W.2.7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524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Written information to present to others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122" name="Picture 2" descr="http://www.dailypilot.com/media/photo/2011-12/66584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4166601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elschools.org/sites/default/files/imagecache/4-column/blog_images/Screen%20Shot%202015-01-23%20at%2011.03.04%20AM.png"/>
          <p:cNvPicPr>
            <a:picLocks noChangeAspect="1" noChangeArrowheads="1"/>
          </p:cNvPicPr>
          <p:nvPr/>
        </p:nvPicPr>
        <p:blipFill>
          <a:blip r:embed="rId3" cstate="print"/>
          <a:srcRect l="10626" r="22581"/>
          <a:stretch>
            <a:fillRect/>
          </a:stretch>
        </p:blipFill>
        <p:spPr bwMode="auto">
          <a:xfrm>
            <a:off x="5105400" y="2286000"/>
            <a:ext cx="3352800" cy="360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733</Words>
  <Application>Microsoft Office PowerPoint</Application>
  <PresentationFormat>On-screen Show (4:3)</PresentationFormat>
  <Paragraphs>372</Paragraphs>
  <Slides>39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Fourth Grade  Domain Specific Words Q thru Z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 Domain Specific Words A thru F</dc:title>
  <dc:creator>ST User</dc:creator>
  <cp:lastModifiedBy>ST User</cp:lastModifiedBy>
  <cp:revision>91</cp:revision>
  <dcterms:created xsi:type="dcterms:W3CDTF">2015-06-09T13:48:28Z</dcterms:created>
  <dcterms:modified xsi:type="dcterms:W3CDTF">2015-08-24T14:46:00Z</dcterms:modified>
</cp:coreProperties>
</file>