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06" r:id="rId3"/>
    <p:sldId id="307" r:id="rId4"/>
    <p:sldId id="308" r:id="rId5"/>
    <p:sldId id="309" r:id="rId6"/>
    <p:sldId id="276" r:id="rId7"/>
    <p:sldId id="310" r:id="rId8"/>
    <p:sldId id="311" r:id="rId9"/>
    <p:sldId id="277" r:id="rId10"/>
    <p:sldId id="278" r:id="rId11"/>
    <p:sldId id="279" r:id="rId12"/>
    <p:sldId id="312" r:id="rId13"/>
    <p:sldId id="313" r:id="rId14"/>
    <p:sldId id="314" r:id="rId15"/>
    <p:sldId id="315" r:id="rId16"/>
    <p:sldId id="316" r:id="rId17"/>
    <p:sldId id="280" r:id="rId18"/>
    <p:sldId id="317" r:id="rId19"/>
    <p:sldId id="318" r:id="rId20"/>
    <p:sldId id="319" r:id="rId21"/>
    <p:sldId id="320" r:id="rId22"/>
    <p:sldId id="281" r:id="rId23"/>
    <p:sldId id="321" r:id="rId24"/>
    <p:sldId id="322" r:id="rId25"/>
    <p:sldId id="323" r:id="rId26"/>
    <p:sldId id="324" r:id="rId27"/>
    <p:sldId id="325" r:id="rId28"/>
    <p:sldId id="282" r:id="rId29"/>
    <p:sldId id="283" r:id="rId30"/>
    <p:sldId id="326" r:id="rId31"/>
    <p:sldId id="284" r:id="rId32"/>
    <p:sldId id="285" r:id="rId33"/>
    <p:sldId id="286" r:id="rId34"/>
    <p:sldId id="287" r:id="rId35"/>
    <p:sldId id="32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A02F-250B-4AB4-91E7-3752D34645D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680F-3D8B-412F-9D8B-4AA80468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AE87-51E4-479A-8653-B81F29D59DF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entral.com/" TargetMode="External"/><Relationship Id="rId2" Type="http://schemas.openxmlformats.org/officeDocument/2006/relationships/hyperlink" Target="https://kids.wordsmyth.net/w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dictionary.reverso.net/english-cobuil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Fourth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Domain Specific Words</a:t>
            </a:r>
            <a:br>
              <a:rPr lang="en-US" dirty="0" smtClean="0"/>
            </a:br>
            <a:r>
              <a:rPr lang="en-US" sz="3200" dirty="0" smtClean="0"/>
              <a:t>G </a:t>
            </a:r>
            <a:r>
              <a:rPr lang="en-US" sz="3200" smtClean="0"/>
              <a:t>thru P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 from: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 for the Common Core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Marzano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https://kids.wordsmyth.net/we/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http://www.wordcentral.com/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http://dictionary.reverso.net/english-cobuild/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www.google.com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https://images.google.com/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Vocabulary Team: </a:t>
            </a:r>
          </a:p>
          <a:p>
            <a:pPr algn="ctr"/>
            <a:r>
              <a:rPr lang="en-US" sz="1400" dirty="0" smtClean="0"/>
              <a:t>Jenny Felts, Susan Hensley, Andrea </a:t>
            </a:r>
            <a:r>
              <a:rPr lang="en-US" sz="1400" dirty="0" err="1" smtClean="0"/>
              <a:t>Hixon</a:t>
            </a:r>
            <a:r>
              <a:rPr lang="en-US" sz="1400" dirty="0" smtClean="0"/>
              <a:t>, Susan Huntington, Karla </a:t>
            </a:r>
            <a:r>
              <a:rPr lang="en-US" sz="1400" dirty="0" err="1" smtClean="0"/>
              <a:t>Magarin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Karen Maloney, Renee Simpson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modal auxiliary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conjunction with </a:t>
            </a:r>
            <a:r>
              <a:rPr lang="en-US" sz="2800" b="1" dirty="0" smtClean="0"/>
              <a:t>main verbs</a:t>
            </a:r>
            <a:r>
              <a:rPr lang="en-US" sz="2800" dirty="0" smtClean="0"/>
              <a:t> to express shades of time and mood; also called helping verbs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L.4.1c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4" name="Picture 2" descr="http://2012books.lardbucket.org/books/writers-handbook/section_25/82ca729386ab355fdab8a347a65fb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62094"/>
            <a:ext cx="4933950" cy="445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multimedia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W.4.2a</a:t>
            </a:r>
          </a:p>
          <a:p>
            <a:pPr algn="r"/>
            <a:r>
              <a:rPr lang="en-US" dirty="0" smtClean="0"/>
              <a:t>W.5.2a, RL.5.7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http://otso.h.media.illinois.edu/wp-content/uploads/2013/12/multi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Computer programs and</a:t>
            </a:r>
          </a:p>
          <a:p>
            <a:r>
              <a:rPr lang="en-US" sz="2800" dirty="0" smtClean="0"/>
              <a:t>Products which involve sound,</a:t>
            </a:r>
          </a:p>
          <a:p>
            <a:r>
              <a:rPr lang="en-US" sz="2800" dirty="0" smtClean="0"/>
              <a:t>pictures, and film, as well as text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images.clipartpanda.com/caterpillar-clipart-caterpil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2514600"/>
            <a:ext cx="4772025" cy="4079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multisyllabic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Having more than one syllable, or break, in a word.  The breaks involve a single vowel sound with or without surrounding consonants.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400" y="4572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304800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RF.3.3c</a:t>
            </a:r>
          </a:p>
          <a:p>
            <a:r>
              <a:rPr lang="en-US" dirty="0" smtClean="0"/>
              <a:t>RF.4.3a</a:t>
            </a:r>
          </a:p>
          <a:p>
            <a:r>
              <a:rPr lang="en-US" dirty="0" smtClean="0"/>
              <a:t>RF.5.3a 	</a:t>
            </a:r>
          </a:p>
        </p:txBody>
      </p:sp>
      <p:pic>
        <p:nvPicPr>
          <p:cNvPr id="29702" name="Picture 6" descr="http://www.prepcasts.com/wp-content/uploads/2014/04/BasketballStock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2514600" cy="25807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5562600"/>
            <a:ext cx="338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bas/</a:t>
            </a:r>
            <a:r>
              <a:rPr lang="en-US" sz="4000" dirty="0" err="1" smtClean="0">
                <a:latin typeface="Arial Black" pitchFamily="34" charset="0"/>
              </a:rPr>
              <a:t>ket</a:t>
            </a:r>
            <a:r>
              <a:rPr lang="en-US" sz="4000" dirty="0" smtClean="0">
                <a:latin typeface="Arial Black" pitchFamily="34" charset="0"/>
              </a:rPr>
              <a:t>/ball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124200"/>
            <a:ext cx="3508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cat/</a:t>
            </a:r>
            <a:r>
              <a:rPr lang="en-US" sz="4000" dirty="0" err="1" smtClean="0">
                <a:latin typeface="Arial Black" pitchFamily="34" charset="0"/>
              </a:rPr>
              <a:t>er</a:t>
            </a:r>
            <a:r>
              <a:rPr lang="en-US" sz="4000" dirty="0" smtClean="0">
                <a:latin typeface="Arial Black" pitchFamily="34" charset="0"/>
              </a:rPr>
              <a:t>/pill/</a:t>
            </a:r>
            <a:r>
              <a:rPr lang="en-US" sz="4000" dirty="0" err="1" smtClean="0">
                <a:latin typeface="Arial Black" pitchFamily="34" charset="0"/>
              </a:rPr>
              <a:t>ar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cx.images-amazon.com/images/I/51gKpPiKX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920">
            <a:off x="3286122" y="3012434"/>
            <a:ext cx="2061306" cy="274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myth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4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53340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RL.3.2 </a:t>
            </a:r>
          </a:p>
          <a:p>
            <a:pPr algn="r"/>
            <a:r>
              <a:rPr lang="en-US" dirty="0" smtClean="0"/>
              <a:t>RL.4.9</a:t>
            </a:r>
          </a:p>
          <a:p>
            <a:pPr algn="r"/>
            <a:r>
              <a:rPr lang="en-US" dirty="0" smtClean="0"/>
              <a:t>RL.5.7</a:t>
            </a:r>
          </a:p>
          <a:p>
            <a:pPr algn="r"/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story using imaginative plots and characters to explain how the world began and why nature and people behave the way they do</a:t>
            </a:r>
            <a:endParaRPr lang="en-US" sz="2800" dirty="0"/>
          </a:p>
        </p:txBody>
      </p:sp>
      <p:pic>
        <p:nvPicPr>
          <p:cNvPr id="28678" name="Picture 6" descr="http://groveland.spps.org/uploads/198735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249">
            <a:off x="1265944" y="3510427"/>
            <a:ext cx="1966545" cy="286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192.185.114.96/~aruze/wp-content/uploads/2014/09/char-us-poseid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650" y="2674015"/>
            <a:ext cx="6229350" cy="422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narrative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story or tale involving a description of events; an account of events from the beginning, middle, and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4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W.3.3</a:t>
            </a:r>
          </a:p>
          <a:p>
            <a:pPr algn="r"/>
            <a:r>
              <a:rPr lang="en-US" dirty="0" smtClean="0"/>
              <a:t>W.4.3</a:t>
            </a:r>
          </a:p>
          <a:p>
            <a:pPr algn="r"/>
            <a:r>
              <a:rPr lang="en-US" dirty="0" smtClean="0"/>
              <a:t>W.5.3</a:t>
            </a:r>
          </a:p>
        </p:txBody>
      </p:sp>
      <p:pic>
        <p:nvPicPr>
          <p:cNvPr id="27654" name="Picture 6" descr="http://bookaday.nfshost.com/wp-content/uploads/Grandfathers-Journ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9945">
            <a:off x="657750" y="2715149"/>
            <a:ext cx="3505200" cy="350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s://philsteachingblog.files.wordpress.com/2012/03/knots-on-a-counting-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657600" cy="286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non-fiction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Writing that gives information and describes real events, rather than telling a 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Unit 3</a:t>
            </a:r>
          </a:p>
        </p:txBody>
      </p:sp>
      <p:sp>
        <p:nvSpPr>
          <p:cNvPr id="14338" name="AutoShape 2" descr="data:image/jpeg;base64,/9j/4AAQSkZJRgABAQAAAQABAAD/2wCEAAkGBxQTEhQUEhQWFRUXFx0YGRgYGBwaHBgYHRgYGhwYFxccHCggHBwlHBcYIjEiJSkrLi4uFx8zODMsNygtLiwBCgoKDg0OGxAQGywkICQsNC80LCwvLSwvLCwsLCwsLCwtLCwsLCw0LCwsLCwsLCwsLCwsLCwsLCwsLCwsLCwsLP/AABEIARAAuQMBIgACEQEDEQH/xAAcAAABBQEBAQAAAAAAAAAAAAAFAgMEBgcBAAj/xABHEAACAQIEAwUFBQUGBQIHAAABAhEAAwQSITEFQVEGEyJhcTJSgZGhBxRysdEjQpLB8BYzYoLS4RUkY5OissI0Q0RTVHOD/8QAGwEAAgMBAQEAAAAAAAAAAAAAAwQBAgUABgf/xAAyEQABAwMCBAMIAgIDAAAAAAABAAIDBBEhEjEFE0FRImGBFDJCcZHB0fCh4RWxIzPx/9oADAMBAAIRAxEAPwDKeI4jEd7dhr0d40QW941H+8Yj3738T1aMZ/eP+Nv/AFGma2RTNss/2s9lXfvGI96983r33jEe9e/ierTgiBcTMpZcwlRuR0FGLQi8JW0yPbZlItxIVXIOU+yZEH0qpgaFYVJPRZ994xHv3v4nr33jEe9e+b1d7t0fdg0IGdn/APlzIkey37kTRG5btd9bTLbLZ1gKsQvdyRc5GTBFRyWq3tBKzf7xiPevfxPXvvGI9+9/E9XzEC2y3SoQstkZiikLm7waqD5QDU/FYC2XWFAVr6KQNIhWlfIGFPxruS1dzz2WafeMR717+J6994xHvXv4nq5cVUxbcrbXNmHgBHsnZgdJExIqXiSP2bolvIGCFWSGViokPPtDcg1PIao9pN9lQvvOI9+9/E9e+8Yj3r38T1oFyA99hbQlLi21XLplLsCY6mAJqVh8BakrAlb1widZRQAV84zA/wCWo5LVPPPZZr94xHv3vm9e+8Yj3r38T1ecQVW1YGVTmVSwCeIjMde884iKRxg7Mot5HnKQmUiG2YcmGgmpEDSoNSR0VJ+8Yj3r3zepvCr97P42uxlO7N+tFa9RBTgG6G6qJFrINxJr1syLtwqdvG2nkdae4BcuuxYvcYLACl2hnYwqnXbcnyU0SdAQQRINI4dYCW2ymdbpnoRbVR8u8NL1EYbsrCclluqu3Zng1y8hvFmdFPhUvHeHWbrBmAI0OVdgIMa0XGP1gsRy9qR8GBIPwp+/hUS1YtvbYhg2SDENC20kRqPDO4386jLgFa4M1xQGYmIynulLDvAYyjRCY8/OhA6cLDqdUpu3/wASL3EeQJb1Jj5Heq5xfDNbyvbZgjNlALEi3cOw3/unnKV5EiKNvg2IlUbRA7HcANqDIGgyxvrvtTeOs5sNfU6eBjryIWQfmBU4cCgU0skUoB2Ky/jV67beVuXQrDMoLtprBU67qwIr6fk1809qBKBv+of/ADt27h+pPzr6Wpd/ReshcXMF18xcQ4w4u3BC6O3X3j51H/40/ur9f1qxY3sxbNxyXfV2PL3j5Uwey1r33+n6Vtiiqbf2luZT9v4Qa3x24pBUAEagiZHprT1ztPfLZyZaInWYiI32gmiX9l7fvv8AT9K7/Za377/T9Kn2GpXc2BC07TXwhQGEMyomNd+dJ/tFezZ9M3vazoI69KLDsta99/p+lcPZe377/T9K72CpXc6BCF49cAIAADCDvqJmDr1pb9pLxmSDLZuftDQNvvRT+y9v33+n6V3+y1v33+n6V3sFSu50CFYntHeuGXIY7SZ2+ddvdpr75QxzZdpnT60T/stb99/p+lcPZi377/T9Kj2GpXc6BNcG4li71x+4jPlLMZIkSN9dSSR86l4AYxrYuIUB9tFk5mD5gSNdyEPwFN2uzqKZW5cB6ggfWKUOzywALtyBsJGk7x8z86qaCqU82BTPuvEApSUCrsuc6kAMoUDrymPhTF63i7l8Wrr2y5W4R4s0d3mBBg6SylfWvXOCZgA166QswCRpMz85pH9nVnN3t3N1kTrvr8T864UFX5LudAnMLwbGMwUpbWY5zBMiIzdQAfXnQnBY52uFGA0nadxpRH+zy7d7d5DcbDYfCu2uz6KSwuPJnXSdd+W9XbQ1QOVV0kBGEK4rxGJRDrzPTyHnTvZy8DbZCYysSfwXF7sn4NkNTD2Xt++/0/SnsFwFLbhlZidiDEEEQQdNiKpNw+of0/lV5kQZpCvGExzPat3ASrqYPVbg0b6ifiK6uNeMpggI9sSBIV5nUQeZiTAmqxh7zWGzLqkQSZKkDYXY1VgNBcHLQ7Ubw/F7BALW3WeYU3FPo9uR+VZ7m2NnYIWJNBKHF0eQUVfHgg+Aq2oBBlVRrS2mDAiWgLI1HrTHarioawUW4SbjuigyMqkKM0nSFtoSYO/rUG/x20iyiO3m47tR6s8H5Amgl52vMXuTBEbFZXfJbU6i3OpY6tHSubHqOlguSjU7ZRmXAVW7UXwcqjSS1yOgaFQHzyID8a+m6+eMb2fR2Z2dyTJO36bV9G90Kmqo5Yba+q3YJGabArEcR7b/AIj+Zpk07iT43/EfzNMA17BvuhZVl2vZq4a8KsuXZrxNcp7B4trVxLlsgMhkSAR01B3EGocSASN1ItdOYbA3bn93auP+FGP1AijPCeyV+5fSxdBw5dGdS6zIUqGgA7+IbxVz+znjd7F28Ul+4WYRlICrlV1IhcoHNSZ31qk9gsU68Tw3eMzEs6EsxY6235sSfaArGfXVDhIAA0sHzTQgjGnrdDOK4Tub121M925WYiY5xUStXThmD/4nes3rXfXr6m8CRKW1AVckT7R8TTFQuzPCLVheI3tmsXLtu2xXObSquYME5mGHrFc3i7dGWm9h63UGlN98LM2HLalAVZeO8Zw97C27ZuXb+ItsYvPaFvMhJ8LakmARBj931qtzWlTTOlZqc2x/fkl5GBpsDderhNcNcaj3VLJU141wV6a5Suk0ktXaTXLkoN00pt7KEyUWeoEE+pWKWW0ikgUGSnjk99oKhIt21BlUUHrEn5mTTsnnXBXatHBHF7gAULtzY+lb1WB3TofSt7rI4z8Hr9k5SdVhGLPjf8R/M0whp7Fe2/4j+ZpkKeXSfhWwNggJWavZ6arwqS5RZPV6p/BOC3sU+SwhYjc7Ko6s3L036Ubvdj7dslL2PwqXQJ7vNLaCY1IM/CgS1kMbtLnZ7bqzYnOFwF37N+N2sLibhvOER7USZ9pWBAAG5IZqE/fUtY8X0Ja2uJ7wEAybfeSYBg+yToaV2X7PXMc7JbZEyKGYsTsTAgAa7eVQuK4I2L120Tm7typIETHOOU0sI4XTyDVlwsQianaG4wCrPju1qDiQxtpGZRbyZWhCTlYeensn51EwvbW9axGIvW0QpiGzPZckjNlCyHABkgQdIOlP2ux4t27dzHYlMKLpCopUs0nbNyXz5DmaidreylzAw7t3lkn21EEcyrDWDAMHUGlmtoSdF7m1uubdul0QmYC/qo/EOO94htphsNYViC3dp4jBkeM7CeQFM8CxeHtuxxVlryFCFykDK+kEyRpHMaiNqv3EOwGGVrBUstkZ3vOz7oqgjXZdefSaidi7OCucQxC2EFyz3Qe33ieyysFbLn1g5lM1X22nELmxh1t/575Xcl+saiFnM147Ty68vnWh8P4CmI4xiluAG1ZPeZORLBcojpuY8qL4viLLjiLmKwa4MA22sNcTNGXcqV0bPymIosnFQ0gNbfAJz36bbqraYnJPWyyZUJ2/r0FPXcBcUZmt3FHVkZR8yIrSOwzYO1jcVbt3LZLMpsNIINsiWS23MgmCBrAHShfateKYfvu8uvcw9zMCywVCk6SIzW9NOnmalvES+XQ1oG25te/bC4wWbqJ+iosUkiuzXRWulFxVrsV4CuxUrkmugV5RXTULki7sfSt6rA73sn0Nb7WJxn4PX7Jyk6rBsX7b/iP5mm6dxXtv+I/mabitlowEqSm4pQFdrtWsuutI+yXjNlUu4d2VLpfOuYgd4pUDwk7kEHTfUVF4v9mN/O72Ltu4GYsA8q2pJ3ggnXfSqNg8A190tKoZnMKpjU6nn6VoXYjs7i8He72+/cYdVIdXuyraaeHMVWDrm06c68/VRupZHSxvFz8J3KdjcJGhrht1Sfs6vfd8WcJdwotXu7fNdNwlnhgyjJGUDKdwT7NQPtF4veTGNZdh93D2ruQIokAqxLNGYmVbnTHabtWp4laxWHGdbELO3er4s8eRDkAnoDU3tL2q4fiWW792u3bqrlAebac4Dw3igk7A0FsMnOEjmE6h9D67K5eNBaDsf4Rf7XsN3mGsXV1RWIJG2W4og+nhA+Ne7Q3g/ArRve29qyBO5bw6/IE1SeE9rsVh7Xcq1u5Z2VLyZ8o91TmBK+RmKh8Z49iMUQb75gPZQAKq/hUfmZPnRYuHzeBrwAGm9+4VHTtyR1C0ftBj2fgSXBu9qyG+JQMPzqnfZvj0s49WuOqIbVxCzEKJJRhqfwVA4PwW9fhQXydC7FRz0UmB8qvnC+x1pAC4zHz2oD5I6eF8N76j0Vw10jw/smLHGVs8VxF9AbuHvIga5aGfKVVYYBZzCcwMSdRUXj/Z7B4m+163jVTvDmZBbLtPMqAQRO8EVbhh7dsCcqLIHQSxCgfEkD41O+4naVnpNZ7apzHa2YNrfRMGIEWKyy52RtF7g797VsBe7Z7DNn08WYKBlg7bemlWF+P2sJgGw5vPjLpVlBKMoAYRBL/ur6k/ytGLezaIW7iLNtjEKzgEztAJB1qLjOG23kMoPnFFNWZSObcgfL8KohDb6VigpYNX7i3Yy2WTI2UO6ptMZmCzHxoP2o7JDCXsPaW6bhvGJKwFJdVGg1/e+legh4pE82JykX0zhkKtCvTVi7W9lTgRbzXRcNwtoFywFjXcz7QquU/DMyZutmQl3sLDZy8a9XAa9RFVIv8Asn0Nb9NYHcXQ+h/Kt7rE4z8Hr9k5SdVhGJHjf8R/M0incQPG/wCI/maaatxvuhJk5SK9XjIEgZo5HY+RI61pPavgGGfhtvFYO0qABLsjc22AnMTqYzTr7ppSerbDIxjh73XoEVkZe0kdFm6MQQQSpGxUlSPQjUf705ddnINxneNs7s8emYmPhTtjh110Z1tuUQSzBTlA6ltqO8I7KXL2EuYpLiwofwAEsSm6nYDaee4rppoGeJ9r7d8qGtecBdv9j2XAffTcUgqjqig+yxGrMeYB2j40JtphThLjM7jFBwFSDlKSNZiNp5zI2rQ+x3/NcFuWN2VbtofV7f8A4slRPskw9m7ZvhraG6rRnKgt3bpoJO2uYVk+3yBjy8m7XdLDH4TfIFwG9Qs9wODuXnFuyjXHOyqNfU9B5nTWrfwbsDiMwa+gVfxK3zgmk9ib3d/e8Ilm6cQ5ZO8ULlVF8ME5sw1LmYjUVf8Asdw5sPbu2GEW1uTa1nwOiMwGukXDcEelBr+ISG7G4H+/NXggbuUvg2Etd0WtkZVLKZEeJGZWmfNTrRD7mSJmD0qH2e3xds7LfJjyuW7dw6erNTHAFC4vFAaB0tXSJPtk3lZvUhF+VYhzcpsdF7EWVdSlxQysIZWEgjoRULh/DbFnF2Gs2bdssLqEoiqT4VaCQNfYqVijDN6n86ird/5nCf8A7WHzsXv5gVayrfKN462vejQZmAEwJPLeovGL4w4U9091ZGdlYAopIGbLu0TJA5A+lJ7Q4oWsRhGcwnehWJ2Ga3dRJ9bjIPUinON4C67hrd6+i5Yy22UAEE6wUJkz15VzeisU1xDD5bthdwbyEfDM3/tpPaPBpcxGGJHiW6kfBi//ALajCy9u9hFuPcabxINwgt/dXdJAHTap/E9cZhR/jJ9YsX/5kfKrXsfRduqj9pGEfE47C4e3GY2zvsMxJJPoLc0I4t2awWFdbWJxrpcK5tLBZADIBYgEAaHc8qs/byzcW9bxNgxdswRIkEQwKsOYIYio/C8ZhuMhkv2GtYi0ollMiCTqj8xP7rDn8a0YaqSONoBIYN7Wvf1Sz42ucbjPms3x1lUuOqOLiqxAcCAwHMeVMxUviuCNm9dtEhjbcrI5wd/Kowr1UZuwG98LMdgkJFwaH0reawe7sfQ1vNY3Gfg9fsmqTqsKxHtv+I/maaIp/Ee234j+Zpo1ut90JK+U2K0/7LcUt/B38Hc1CFgB/wBK7J+jZx8BWYxVr+y7EleIKo2uWnU/5YcH6H51l8XiDqfV1blNUrrSW7q2/Z4C+ExWCu6tZuXLRn3Xkj4TmHwpX2VYY28Net3NC1+5CnmES1bcgdMwihOP44vD+L4hirNavImcJEq0Aq0Eid2n8QoXxft3dfFpfsKEW2joq3NZDkFmYKRrKLGv7vnWKKWomB0Nw6zr+ab5sbLFxyMI79nS/dsdjsEdpDoOoU5Z/ga1UTsuw4fxTE2rzC1auIzKzEKpCvmSCdPZdx/lqmcS4vfvXxiGcreEeO3+zIgRpBnbTeoF12Yy7M56sxY/FmJNPHh0h1F5A1AX+Y6oQqG4t0Wqdn8aLeMxj2bTYixfZWW5ZytBAJZWBYeEljBE6gzyozhbb2HZsPhLarcWWGdUPeAwO8Khhqp/dDHqaidg8PlwynrVgu1gy21kfuE82+kFCntX1vvctXLaLcyZ1a2zmVkHKwuKACCBqDt8KaxeCY3DcS9dtEqEYW8niAZmElkYiCx2jeiNxT0pu+vKqhcQolwmddZ/rWo+LwK3AA2bQ5gVZkIIkSGUgjQnnzqeiaGvG14Km66yHNgbfdtbYF7bTKuzXJB3BLkmKjWeG5BlS9iVX3RiLkDyEsSB8amFh6+lN5xO9cHdFNki5w5GQKS4hg4YO2cOpBDC4STOnOdNKXiOHZgk3rwdH7xLmfM6NBU5SwIgqSCCI1NSbVO0VpyqqDiLd7KuXE3O8U5hcZbbEjUZWGQKV15AHzqm8X7W460zWhctJO7W7IRj5ySwn4VfblZ526sRdVuopyjZG6WzhdBmJDbgquyWMkkkmSTuSdySdzXmpdsU7bw5b4/WvV3DR5LJ3KiXDofSt5msRxfD2UGQRpPqOvp+lbhlrC4tI1+gg9/snqZhbe6wrEe234j+Zpql4lvG/wCI/maarfafCEgRldNWThXbJ7CKLeGwwuKgTvgpzkAAS3mYk61W2NeAoU1PHNYPF1dkjme6ncZinuu1y4xZ2Mknmaa2rxpq7dVRLEAedS57Im5sAoDS44ThevMKGXeO2AYBZvQafM0hO0dknUXAOsA/Saz5OJQZGpMtppOy+gexrThk9KLX9dqpX2d9q8JctraW+ufkreBvkavlwCvIyG8hstdgGkKu38QysIJjmN9fQ1KN4MQfKpGIGh0B+GtQFMeVWaO6g4Ug4gKDzNMukwXMz+6NPnUceI6cqdBmrBo3VdRS2u6RAA5RUQrNSu7JrgQjlU46KbJNgaUtzSwNKQwqwKqQkK01SPtAGqCryoiqb2gsC/ihbmABJ9BvTlD/ANlz0QJ/dQPCYVFRS8szzlUcgOZp44I51UA53nKDIBj3Y3j+VFsZw0eEowtlAIJ1lTrK66EfWvcGRDiQPE8EoHYjwypbMFE7667U7PUPf1whMia0eal3eGM9hgchuKmXUkaazlPqSY8qvncGs94vxDu1eVJJPdkTBUjUEHpBIitFnyNZ1TfH72TDM7rA8QPG/wCI/maRFLxA8b/iP5mkivZt2CxScpMVylGm8RfFtGuMJCDNHUyAo+JIoc0oiYXHorRsLjYKFxjiYsiBrcIkDoOp/Sqlfvs5lyWJ616/ea4xZjLMZJ86JcM4OX1bQV4yrrHTu1OOOy3aemDfC0ZQoIelSreBdhIUkc6t2E4PbX90HzNF7eFMbCPSs904WiyjPxFZqbEHoR9PStQ+zX7SLlp0wuMfNaJCpcbdCdgzc1157UN4jwtXEgQfLSqrxXhpWdNBpU6g8IclOW7L6nuW6GY7Dldtj9DQX7MOPHFcPtljNy1+yfXU5RAY+og1ZsUS0CrMDigEWSMJhgFgfE9TXTgx/RpNpWFOXS0awKsTbCrYJpF3rpUVzDrFOMOtS0lXAuFHu02BT1ymmaiMCE5MYq4FUsdgKoPCscbmKutvKkD0EmivbTjQRRbXWfa9OlCez1vI2e2s95myhtTlBg+vT4Vr00emMvKRldqcGhWTuhdIcgZIBG3h0mB9a9+yWe7ULmJgDdtCDPQRER50MxGLCNITImcWgD++ZGYqB+6ACJ86iYO9nxCoDIAbXbcqo/nUcvqpD+ikMgvXHS7/APbzgTs6zAnnIIrTJNU/inCO9t57aQ6EFm018MQee0GKukeYpGofqsjsasGxdrxOR7xkdNT9KiRUxrkO34j+Z36ivX7AgMux+h6V6pkjoyGv67H7LJcAchRCKE9pmP3cKN3uAfBQT+cUcZBFQ+N4Fmt2WjTviB6m236ClOLOPs5TFELygKrYLCAHXerXwtBVbwpg0fwbmvHSnC9VTNACsOHw9EWAyxFQcI/hnoNaHYm9cukrm7u35e0aA0XTRIAREqOUGofEMGrodK5ZwOGQAzLc2za/OamrblSVJIrj4ThdbUMqL9knGFw2LxFm6wW1cTPJ2VkMfVT9K2PC4u3eXPbYMp0kdfTeaxS3g0DtcjXJ02IOsRVk7E8ZTDMwzA2H2IJ8DA7QdRodvWjNldrAHVJSUn/E598haM5Iqk/aZ2nvYW2n3cqHBDNmGbw+6B59fKrnh+IWbgzK6n41h3bvjFt8XiZOYB2tr6J4ZA6ZgR8KNJr1DCRhDXXBK2jgHFFxOHtXrfs3FDenUfAyKnXAayb7Je2tjD4c4fF3Rb1LWiwOWCTmXNECDBExuelaRieP4cKGFxWBEjKQZ9CKuGkmwCoHC2VKeq32j7QJZBVTL/lQjjXbLNK2iqj3mYL8pIqqYnNMvqd+tatJR6zdxSU9RpGFy4WvXJOpJq1NiXwwt5RmVBqI1M6vB+enlQvsvhw15TPsAuR5AafUxU7EXc12H8I1JJ5awT8zFO1RFxE1AhaTd5XcfjfvDu6gAWo36sYJA8tv81SbPC8l9zIZSgyEQInSPIg/lVdxOI7u42SCGUZhyJ3MdNdfI0U4FiD3c3JZc3hBOwAn5VEkLmjUNrLo3gm3VEuIceazhTbX+8uo7s0zBJiPOAsVfYrJO0dzUr7lth8WJb+da5SFTCGRtPe/2R2uu4rGcdw+4hLMjBSxgxodTzpmxpIPsn6edXG9i1u3TbDZSAAfkDqDoRqPnQjDXLals2HDMCQPEchg75eXzoz+NssWTNtbsmjwOQ6XROBuPohFuwSCT7IOWeRY6BR1J6UZ45how9lBuAbq6e09shojowUj41Fx3EXu7KqhTKgCAvOI5HbXrFTbpN20sCHtgNbPvaCU6TzrOdxP2uYNkw3b+yn/APGey05LMu3Py6gLL8eMrd4NEbxA+pmnsHxXbQx1oh2jweZLTARa71pHRiAQvw1+VQ7OPBYW7aSJgsI25kT/ADilZGkGxC6KXFwcKwcF4mrNk6012iwVz906c43jntVewLFb0yDB1IECfKr5hmDrJViNvU0u4BhBTsZMjSCgXAsBbWCbea4Nmcar6Tr89auVvVNBtQxrISTlPnGpmiOF4ond5V3oLnF2UzFGGCwQywIuEaHfT4etR8VhPDmjK1wiV6NBAB6k8zU2NcxoVf7xgrXCNtI2BiYPnTNDA+aVtiBZLV9UyCFwO52XkuNYsXr43trCg8nOgJHlvVCwNh77sxGcyMxaTGZtWMaxuSfWtcXg5xWEuohjvMrEjrBGnxX613h3YS1hrGY2bd68Vgs+qr0CrO+0mn6ycyPJtt+lYdJDdjTfdZrwzgbXriwGNq0A9wkGFBPsltiS2gHTXlT/AB7DvaDXUuN3VxohTAB5kHkDHLU1pWLvPisN92s2u6dUBHhyoxEDkIJHQHeqNd4W9u21rE3CQ24JkoZ0I6aHUHzpJ7i0hwKfbCNJjtnugXAeELiD4iY56T6yTVtNuFXUkABVnchRGY/KoPZvhxtWkXPPeqLhIEZbepj6T8qn3Qzk5RGhP4VA/oeprf4fGImmR5ti/p0+qxayUPIjaNv9/wBIpwPEhbmWRDWyJJy5hAJVSRBJM6a7cq9xbH2yO7tzmaS0jWAZ36Sd/SnMPhCqFrT5ITIeQaNCZ0mW1iGmq8qZu8uQszHhUKMskZoAAkuGGw2FZdFI+Ws1Bxte/kn6oNiptJAvZKutR12yrbTpZuMfxFD/ALUCV9CI3j86NYc5nuE6r3TgR5gV6iruWhYtPbUVF43ZCjR8+dQ/oCNAfPetlrC8W8D/ACD8q3Os3iDdMcY+f2TERu93osg4oBnRobWNQYHhdhBI12JB8ootgLCsJediYXVmgE5VHOheNBFtpUlkukZecEz+tP4LMvizQzCBlOojYZgdOe1eW4gCJyL3F7r2HD3B9K0twbW+iRM3HS5ZNrPIRicyuVVT4jlEEhwuYaEiOU1GGHu2oa6zkAyiicryZk6xI8xzqy8L4M90/tHJUiMuYxvzPM1PxPD7eHdM9xjhkBZgwlUMQJfzLT8OlRGwuyAhudjQ91yMqjY28mIt3LRUKxIbMPe2zEfiIX/PVZwuFABE5RzHUjrRg4tQuJvW/Za6qLPunMx+BAoPi8ytmOgbX1PX0O/xpjxJWIsLzhRdA5Exzqy8L4uzoFaQv+GQSfUGq5iMoYaAys69aL8AtB3He3RZsk+JyQPz6mB5SJ3rnDUERjtDiFbcPj0C5RvyAliT/M0Je8ty62SQyMA0rEEwYPXQ0dtYhEw7LYTu1EqL50e8J8Jtg6gmBB0GlQsFwxLFkqoiWn/NudTvv9KCWhoTTS45GAk37uh6VAtYru7hBEo0Zh1H6in8YfGF6nX0pFjA99iLacm39BRqJwbIQ7YgpDijOZFjoVa+zS93mAMqTK68tD/P86KY+6raNmjy/SouMyW3TIIUAIfTQT84peNuFdAMx6f78qM1xcTq3us+Actuk9FF+9oixOi6DrHpHKqfxHhX3i+Sc4RhLPHsqBqJ5zp86NYvFZjsQRuDuDXOH3tXD6WxbYk76ZTHy8qI0McRfZE5hDSWoXeVRbuOohSwtIByRRJHyCj41G43dOGsQI7wgO/rIyJ6Dc9amcNdXa0FIa2oLgjUElpB848PpFV3tLfN11XnccsfwjQfn9K0ZHatQ+EZ+d8NH0ysQXBud/26nJxS8cOoMCVhTEneAJ6Swp7hVgBu7kwyG38YkH+IT8ahY+8FAXkqgDyjwg+UuzGf8AqNwLiLM4ssf2szbPNiNcp5Zuh50tQ8ppcDgnY/vmjOdNLEHE3CktRngqnLdO/7OP8Ab6UPx1vxsdpMxsROsR5TU/g+OW2jBmKtIZTBMxOmgr0UpL4rhLRWa/KEXjKn0/lW81g2JujMVBALTlUnU/Dcmt4rN4k4aYx8/smIAdTll44ql7PbvjKSSA/IwdJ6H6UNBay/clmUk+FlMBgTpv8AlTWMtgXXP7rZmHxP6mvYXFgBO9kqlxTPNIYag+7yI86xajh40c2H3eo7fL8LQ4fXvhPLOQVZhjr6W2Ft1uRq8DbzggSPMfGqrxfjOKxKNaP93OsaA+ZM7Ub4fdFvE3LTK7PbOZSDEqT4csa66a7Urj3Ab19km2fErh9hlUgQEXY9QeZEc6A2MM2WtJKXdlTf+GX7lnubKrcbPnhHQmIK7Zv6mi+J4SqWba3yxuKmR4IIOpIUdSkxmG8GjSdllw16wz3QFUEOfZMsswoGrQyr/Ea92hdy9lc+ewbiq7iNM0RnBHhO8HnVwAgNaAcrO8XhFt3ClySoYqGHlpB86bw7Kp9lSRpr06idBR/tQoGMxCsIliwEaEdCPTX4VX8VhwozjQAgEHUCdj1A+dQB1VI5wTtlWPDYy45WJ00mc2nrsKsOGkqM2gH8qpnDOP27YEgfAgipacZbEHInht8z5dBS7muJWqydpG6J4c94zOdth6dam4HE9zft3SCVWSQIkiNhJAmQN6RhwiqANh9a7fGYactRQ9Ra8EdFLo2vYWnqp/8AbDCOzW7ne2Swgd4ggzzDKxHx8qlf2kwxMd6C5gSVZR8yI1NU7j9hWRSPazCPXnQy6s062UOyAup+GNlDnO6K9Ylsx0ZATp4nVZ+Zmo+OCWkuWzfs53WFUPJ16tECapD2hyFMZfHJ5gEfl/KpxkhT/iWsIu7dSOy127h3fD3VKhgck7Bv8LbEMOh3inbZLYguQYEIkg+k/OTS8F2hbDXAwXvARGWefUf1zpdzjrNdKm2VYnVTBA5xIq/OcI9IG6xarh9PzjHzM7IvZ4Q9xL4a2wZ8iqrCCFV1gkHYQHY+tTOI9ocDhz3Vu2tx0iHCygeOTddqiYXiF0JdsDwm4mgXWCN4jkRuB0qscTw74cZb4CmJ8JliCQ0RAAkganzqoc1/lYKhgNMNIyrBY7ei9cy37aOs811+lTOO8NuXUZ8HcVE5KFGbzAfcD61nOGsWyxIMIR7TfutBgH4x61c+w3ElW62HmUuaJrJVoHLoSDRBJI0YdjtdUAY/DhnuqvgMI7Xgpkm2S7n3Quu/mYHxr6hzGsF4bw42vvhuDKTdCsOeUBmEeRkD4VvmYdKI62hp3Jv9kuT4yOyxVpZH6pcZf8pMj+QodduQCOoIPnpR+7ZyviU9WH4Zn6fyqu2bcmG0AlmPRV1b9PiKbppWiN/bf0Iukut0UfHth+5KHPeuW8lpmEm2vNhO5AHPyq4dmMmJL3sRkyqQqNCywT9/vfaJkTvWcXrVzEWmKaXUnwg7oxByz5Vfextq4MN/zhQgf3aQCqqNjEVnuj0kgrYjlLgCVzhWNVL95sVcY6i3Zu5Si3VMliG2JOggH92ekU7tKWW65N52yAkZ2EPakeEwssQT+8TVq7RcbZlK2Yukfuk6Cs9xrXWYXcbdhV07tV1I5og5zAmdNd6nR2Cu55JVlx+F+8NIHjtouYtIQiBPjGnPWaAcXxdlD9zs/tCQwuXT7wBIVB0DR+VDOMdprl6Ut/srUzlU6sfedtyfoOVRLbI7IXlIEEjrybyO3yobYu5UtisLjJUKzYk+VWHAIywAKF3bJD6HMvJgP6g0e4ZdAEF9OdVfjCYp4jfZE8LfJMGiCXgupMDmaGPxC2o8Ik+W3xND8Timf2joNgNh+ppQt1eS2qele7fZPcRxAe4Ss5eQPXmY5VFiaRNdQ0ZtgthjAwBjUqelFuy1xVu5Ss3LkIh6bk+nr5UKLVI4dwu5fdRaYW2nRzIynqI51wPdC4hZsBO5GwVg4hwDDrd73EMHaY8RhVEaQBAPxmmMfxDCopVGQzpAgflpXcR2TQtOLxD32mDLwvyHKm+J2sPatlLYQSIULGlUuDi9155oIu7SB/tCuE31t37bXWIUNIYagDYqw3iDuNp50e7ZdmXvReUh1IjMupIO3wqokkaEbj4D0Fa32XslsLYCtBFtfyn+dFJsk3tDt1RezvZVknvkJDaFSNDppl+dGOz3Y9LNxioJYLmBjUGRp8pq+LbMwfhUrDYaG8958qguuhsYBlUXtXZE5NBccA+sCIPr/KtNyGsX7UY7Pdv3erFV8408I51s+VvOtCVvLY1oP6Vla+ZI5yy3iiS/er7LWrik/AkT/wCQqvKn7G4/vlbfwnM35AUR4fjoTFoYOTPcAPunMGHzIPxrl7Czh7WQQGlyOeoH60jFKadxgdtqGfIZSx3uhPA7Y7x2ZiqqrMxHQD/akdkkxrpbKMctyQjNcBEjqGBivXhksXmP7wyn0O4+ND+FA2LTZL63Fb2VkhrbEROXbQTr1Nac82l6eo6YzENHUoji+L4hXZHuo0GCbYEegeAT8KE8QTMJ3PmZ+R0IrqMKUUrNMzibr3cHDIY4tDRfz6oMcPzy/LWn7KabSKnNb5j405aiudIUOLhzQ6xwoSWhyMVJVPOa63haDsdqdgUIuTsVM0X8kgCuk16vGoumAwBNuYZfPSnGOtNYzQA9DUm1ZLkBdz/U1PS6Bq0OcO2VL4VgO9bX2Rv5+VWtQqaWxA9KawOEFtAo5c/507iVIWdddqWe65WZNKZDqUXG8Owptg38zNmJJZjESdFEwNIoTiMJgQpKW0mNI11qfiLfhgu8+UD+U1UcdYCYhDJKEgtPXXSaLH4lnSuA6JZvqIGWNI3Oh8gTWzdnsJkw9jXa2v5Csfxttc/hGlbAOOYdcPabPGdAVUAlo2PhHQgjWrvI03Skp0blGA4ielDe0vGxhrJ53LgyqOg6/wBfpUPC8atkyA3+ZWA+ZECgXafh16/eW6CpVRos8+o5RsPgKHFNEZQ1xsFm1FSNNmKqhTevOSYW0hJbkv8ARO3lW7wvU1ifaKx3GFFtd3Ylz7xA1+En6VtMU8X87xja+PRJQndYlew+S/cWdLmdAeq3AwWPiR8qK8butZNiNhKkdQFX9DrQ7FRdymZe1fUHL0NwAfIwdPOiPbJgAh1/vT9QaBK8Szxhw8j5oQCE9qLAfCtct+zmLPHIxBkctd/nzqldn11cHerSOPfdm1Ge2R4194c4n94D57c6G8Q4SuHxAa0c2HvrmtNy2nKT5Tp5ehrrlpLD6fhbvCnBlTGHbXTptjoPlTQUjzHnTymRS7VosQFEn+tSelD1d19Bkaxrde1uqhtcjXlzp5bJOqgn0Ej51KxZS34QodxuzDwg9AvOoP3hzOZiY+GnoNNKs3Iws5k7nOvbw9yu37cjzpGGuyNd+dLmmby5WnkakDFkZzi13MHyKkGuV0NNeqiauCLrz2swy7zpVp7P8J7tRm1ePl5UjgPCoh3HiOw6Dr60fywNKG95Asserla+TwpLJyNM4k+FjtA/qK81yNyBQPi/EZ8Ca9Y1ihsGopCWVrG3cUzeVChLlyT/AIyAPgIqsYhlDwJK8tZ1jeTvTzuzEljoOX61EC57gVY6Ty6knyH8qdY3TdK1LLRtf32RjBZSpd/ZBiPeaPZHw1P+9XLsZiluWmJVQ4czA5bj0gdKoly7mKqvsLoo8ubH/ETr9OVS+B8Qe0zqpgOCPQjnUCLmYQA3VG6RwvZaFxPi4Fm4QfZn+KJ09B+dV7geLezaa6zEqdQpOkDdvUmmbKG5Zt25jvGdmPRQ0E/wqYprjdwO1u0ugzKsdASAB9KgxC7oW+p8h+V5qWUyP1KycWw1vE28j+FsmYe8kj6jl0rTO486wvthi2W/3iErlWAR11kflpW498fL5VWCCRkYIODm3ZGiN7rDMFdFu+XPslmDDyk0T7atCJ53P5NQrH8IxPePGGxEZjtZubSf8NE+1XD8Tcw9srh75OZSQLVwkeEzIC9a0K5rW1McjPVL2N1TeJgXUM+0II/DEH6wfnXuE48C02Hcgie8sn3WB1WfMTHmT1qaODYrwH7piYiD+wubHQj2aGYvstjEYgYbENGxFi4QRuD7OlAe0E5WtCdJDu2VOOmoo9bAsWc7e2+wPXkPQe0ab4NwHEO6m5h76qBmabLjblGXmeVL4rgMTect92xAA0Ud0+g/h3NJvaS6y9nNI2qc2MOGnBdnfsPyghFRMQjAyvLl1owOCYof/TX/APtP/prjcExX/wCNf/7L/wCmiDBTsroXs06gPVB8Nd1j4j0qVdWRXMT2fxYMrhcR8LNz/TUzD8IxRGuFxAPnZuf6au8bEJWlqmeKF5H1Qyy0aGjvAOH942dvZG3mf0FM2OzeJdwDh74E6nun/wBNXfAcIuIoHc3NP+m36UN7uyFLU6W6A4fVcUAConFOJC0hJ6VOxWEvAGLN34W3/SqdxbBYu6//AMNiIH/QuR/6aExhc5ZzpBsCj2IxuGvWWwrXUW5Y7m8XJVVfM37e2t0NLwlwCABBTSam8L4dwwC+bZBRWvz+3zFhbYd0wM6AkkLvmAG9ZxjOz2L3GFxP/Yuf6al9lOD4tDcRsLiVV1iTYuD01y02WjThYPE2mPrq6qzYTCYO3xJkU2+6W1mti5cDWzf7pSFZzoQHJ35ilcF4cmIuqccuHVwtq3cK31BcFmDXWFox3kQN4AiQZqs8W4LidlwmI1YsSLFwzMGJy8iSK5heB4nLrhcQP/4XP9NQThNCQTtab2s0BWvA8L4aFsByWusEzDv8ok4k2zO/7hzGIgIOs0LbB4O2ge23env7is3fIDbAxXdorKbgJU2dZCMSWBBAEUN4fwPE96P+VxAA11sXI0HmtQeFdj8UDnuYW/mJ8I7p/CTux8NFjaTkJeeTli2orVbGAwaPcAI7tXW0C92P2OYs91TImCQBqdhvNChg8GbauCO+yJdB7ze53pUjuzz7sSRygaUL7R8OxBKqmHvlRppZcjTWdF5tr8Kh4bhOJF2xOGvwCZPc3NJHM5amCG8LpCbE3WPqJ+FDcXiM11g2of2h/MeYr6CyDrWDWeB4ku7nD39F0/YvqcsaeGt4yn3T8j+lELRy2/vZEi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0" name="Picture 2" descr="http://www.harpercollinschildrens.com/harperchildrensImages/isbn/large/2/978006443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124200" cy="3133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8612" name="Picture 4" descr="http://www.harpercollinschildrens.com/harperchildrensImages/isbn/large/6/978006446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2738967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8614" name="Picture 6" descr="http://ecx.images-amazon.com/images/I/51Wpxv6o0NL._SY49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628900" cy="262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notes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words written down to help you remember something you have learned or something you need to 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W.3.8</a:t>
            </a:r>
          </a:p>
          <a:p>
            <a:pPr algn="r"/>
            <a:r>
              <a:rPr lang="en-US" dirty="0" smtClean="0"/>
              <a:t>W.4.8</a:t>
            </a:r>
          </a:p>
          <a:p>
            <a:pPr algn="r"/>
            <a:r>
              <a:rPr lang="en-US" dirty="0" smtClean="0"/>
              <a:t>RI.5.6, W.5.8</a:t>
            </a:r>
          </a:p>
        </p:txBody>
      </p:sp>
      <p:pic>
        <p:nvPicPr>
          <p:cNvPr id="12290" name="Picture 2" descr="http://media.morristechnology.com/webmedia/upload/gainesville/article/2010/07/23/0726Summer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oral presentation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RL.4.7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s://encrypted-tbn1.gstatic.com/images?q=tbn:ANd9GcQdzQUUBwPR45K5sODs8yPcWDBcpoCun11bCwOiyDrqj-aj-wQ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2819401" cy="44825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1905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Reading or presenting to a</a:t>
            </a:r>
          </a:p>
          <a:p>
            <a:r>
              <a:rPr lang="en-US" sz="2800" dirty="0" smtClean="0"/>
              <a:t>class or audience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organization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structural framework for writing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0" y="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W.3.4 </a:t>
            </a:r>
          </a:p>
          <a:p>
            <a:pPr algn="r"/>
            <a:r>
              <a:rPr lang="en-US" dirty="0" smtClean="0"/>
              <a:t>W.4.4</a:t>
            </a:r>
          </a:p>
          <a:p>
            <a:pPr algn="r"/>
            <a:r>
              <a:rPr lang="en-US" dirty="0" smtClean="0"/>
              <a:t>W.5.4</a:t>
            </a:r>
          </a:p>
        </p:txBody>
      </p:sp>
      <p:pic>
        <p:nvPicPr>
          <p:cNvPr id="26626" name="Picture 2" descr="http://1.bp.blogspot.com/-_hWnPOoLT_w/UnUyLgtEZXI/AAAAAAAABnQ/Mjinbcs89ok/s1600/opinion1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3124200" cy="4076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www.graphicsfuel.com/wp-content/uploads/2012/07/pencil-icon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origins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beginning of something, the cause of something or the source of something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Unit 5</a:t>
            </a:r>
          </a:p>
        </p:txBody>
      </p:sp>
      <p:sp>
        <p:nvSpPr>
          <p:cNvPr id="14338" name="AutoShape 2" descr="data:image/jpeg;base64,/9j/4AAQSkZJRgABAQAAAQABAAD/2wCEAAkGBxQTEhQUEhQWFRUXFx0YGRgYGBwaHBgYHRgYGhwYFxccHCggHBwlHBcYIjEiJSkrLi4uFx8zODMsNygtLiwBCgoKDg0OGxAQGywkICQsNC80LCwvLSwvLCwsLCwsLCwtLCwsLCw0LCwsLCwsLCwsLCwsLCwsLCwsLCwsLCwsLP/AABEIARAAuQMBIgACEQEDEQH/xAAcAAABBQEBAQAAAAAAAAAAAAAFAgMEBgcBAAj/xABHEAACAQIEAwUFBQUGBQIHAAABAhEAAwQSITEFQVEGEyJhcTJSgZGhBxRysdEjQpLB8BYzYoLS4RUkY5OissI0Q0RTVHOD/8QAGwEAAgMBAQEAAAAAAAAAAAAAAwQBAgUABgf/xAAyEQABAwMCBAMIAgIDAAAAAAABAAIDBBEhEjEFE0FRImGBFDJCcZHB0fCh4RWxIzPx/9oADAMBAAIRAxEAPwDKeI4jEd7dhr0d40QW941H+8Yj3738T1aMZ/eP+Nv/AFGma2RTNss/2s9lXfvGI96983r33jEe9e/ierTgiBcTMpZcwlRuR0FGLQi8JW0yPbZlItxIVXIOU+yZEH0qpgaFYVJPRZ994xHv3v4nr33jEe9e+b1d7t0fdg0IGdn/APlzIkey37kTRG5btd9bTLbLZ1gKsQvdyRc5GTBFRyWq3tBKzf7xiPevfxPXvvGI9+9/E9XzEC2y3SoQstkZiikLm7waqD5QDU/FYC2XWFAVr6KQNIhWlfIGFPxruS1dzz2WafeMR717+J6994xHvXv4nq5cVUxbcrbXNmHgBHsnZgdJExIqXiSP2bolvIGCFWSGViokPPtDcg1PIao9pN9lQvvOI9+9/E9e+8Yj3r38T1oFyA99hbQlLi21XLplLsCY6mAJqVh8BakrAlb1widZRQAV84zA/wCWo5LVPPPZZr94xHv3vm9e+8Yj3r38T1ecQVW1YGVTmVSwCeIjMde884iKRxg7Mot5HnKQmUiG2YcmGgmpEDSoNSR0VJ+8Yj3r3zepvCr97P42uxlO7N+tFa9RBTgG6G6qJFrINxJr1syLtwqdvG2nkdae4BcuuxYvcYLACl2hnYwqnXbcnyU0SdAQQRINI4dYCW2ymdbpnoRbVR8u8NL1EYbsrCclluqu3Zng1y8hvFmdFPhUvHeHWbrBmAI0OVdgIMa0XGP1gsRy9qR8GBIPwp+/hUS1YtvbYhg2SDENC20kRqPDO4386jLgFa4M1xQGYmIynulLDvAYyjRCY8/OhA6cLDqdUpu3/wASL3EeQJb1Jj5Heq5xfDNbyvbZgjNlALEi3cOw3/unnKV5EiKNvg2IlUbRA7HcANqDIGgyxvrvtTeOs5sNfU6eBjryIWQfmBU4cCgU0skUoB2Ky/jV67beVuXQrDMoLtprBU67qwIr6fk1809qBKBv+of/ADt27h+pPzr6Wpd/ReshcXMF18xcQ4w4u3BC6O3X3j51H/40/ur9f1qxY3sxbNxyXfV2PL3j5Uwey1r33+n6Vtiiqbf2luZT9v4Qa3x24pBUAEagiZHprT1ztPfLZyZaInWYiI32gmiX9l7fvv8AT9K7/Za377/T9Kn2GpXc2BC07TXwhQGEMyomNd+dJ/tFezZ9M3vazoI69KLDsta99/p+lcPZe377/T9K72CpXc6BCF49cAIAADCDvqJmDr1pb9pLxmSDLZuftDQNvvRT+y9v33+n6V3+y1v33+n6V3sFSu50CFYntHeuGXIY7SZ2+ddvdpr75QxzZdpnT60T/stb99/p+lcPZi377/T9Kj2GpXc6BNcG4li71x+4jPlLMZIkSN9dSSR86l4AYxrYuIUB9tFk5mD5gSNdyEPwFN2uzqKZW5cB6ggfWKUOzywALtyBsJGk7x8z86qaCqU82BTPuvEApSUCrsuc6kAMoUDrymPhTF63i7l8Wrr2y5W4R4s0d3mBBg6SylfWvXOCZgA166QswCRpMz85pH9nVnN3t3N1kTrvr8T864UFX5LudAnMLwbGMwUpbWY5zBMiIzdQAfXnQnBY52uFGA0nadxpRH+zy7d7d5DcbDYfCu2uz6KSwuPJnXSdd+W9XbQ1QOVV0kBGEK4rxGJRDrzPTyHnTvZy8DbZCYysSfwXF7sn4NkNTD2Xt++/0/SnsFwFLbhlZidiDEEEQQdNiKpNw+of0/lV5kQZpCvGExzPat3ASrqYPVbg0b6ifiK6uNeMpggI9sSBIV5nUQeZiTAmqxh7zWGzLqkQSZKkDYXY1VgNBcHLQ7Ubw/F7BALW3WeYU3FPo9uR+VZ7m2NnYIWJNBKHF0eQUVfHgg+Aq2oBBlVRrS2mDAiWgLI1HrTHarioawUW4SbjuigyMqkKM0nSFtoSYO/rUG/x20iyiO3m47tR6s8H5Amgl52vMXuTBEbFZXfJbU6i3OpY6tHSubHqOlguSjU7ZRmXAVW7UXwcqjSS1yOgaFQHzyID8a+m6+eMb2fR2Z2dyTJO36bV9G90Kmqo5Yba+q3YJGabArEcR7b/AIj+Zpk07iT43/EfzNMA17BvuhZVl2vZq4a8KsuXZrxNcp7B4trVxLlsgMhkSAR01B3EGocSASN1ItdOYbA3bn93auP+FGP1AijPCeyV+5fSxdBw5dGdS6zIUqGgA7+IbxVz+znjd7F28Ul+4WYRlICrlV1IhcoHNSZ31qk9gsU68Tw3eMzEs6EsxY6235sSfaArGfXVDhIAA0sHzTQgjGnrdDOK4Tub121M925WYiY5xUStXThmD/4nes3rXfXr6m8CRKW1AVckT7R8TTFQuzPCLVheI3tmsXLtu2xXObSquYME5mGHrFc3i7dGWm9h63UGlN98LM2HLalAVZeO8Zw97C27ZuXb+ItsYvPaFvMhJ8LakmARBj931qtzWlTTOlZqc2x/fkl5GBpsDderhNcNcaj3VLJU141wV6a5Suk0ktXaTXLkoN00pt7KEyUWeoEE+pWKWW0ikgUGSnjk99oKhIt21BlUUHrEn5mTTsnnXBXatHBHF7gAULtzY+lb1WB3TofSt7rI4z8Hr9k5SdVhGLPjf8R/M0whp7Fe2/4j+ZpkKeXSfhWwNggJWavZ6arwqS5RZPV6p/BOC3sU+SwhYjc7Ko6s3L036Ubvdj7dslL2PwqXQJ7vNLaCY1IM/CgS1kMbtLnZ7bqzYnOFwF37N+N2sLibhvOER7USZ9pWBAAG5IZqE/fUtY8X0Ja2uJ7wEAybfeSYBg+yToaV2X7PXMc7JbZEyKGYsTsTAgAa7eVQuK4I2L120Tm7typIETHOOU0sI4XTyDVlwsQianaG4wCrPju1qDiQxtpGZRbyZWhCTlYeensn51EwvbW9axGIvW0QpiGzPZckjNlCyHABkgQdIOlP2ux4t27dzHYlMKLpCopUs0nbNyXz5DmaidreylzAw7t3lkn21EEcyrDWDAMHUGlmtoSdF7m1uubdul0QmYC/qo/EOO94htphsNYViC3dp4jBkeM7CeQFM8CxeHtuxxVlryFCFykDK+kEyRpHMaiNqv3EOwGGVrBUstkZ3vOz7oqgjXZdefSaidi7OCucQxC2EFyz3Qe33ieyysFbLn1g5lM1X22nELmxh1t/575Xcl+saiFnM147Ty68vnWh8P4CmI4xiluAG1ZPeZORLBcojpuY8qL4viLLjiLmKwa4MA22sNcTNGXcqV0bPymIosnFQ0gNbfAJz36bbqraYnJPWyyZUJ2/r0FPXcBcUZmt3FHVkZR8yIrSOwzYO1jcVbt3LZLMpsNIINsiWS23MgmCBrAHShfateKYfvu8uvcw9zMCywVCk6SIzW9NOnmalvES+XQ1oG25te/bC4wWbqJ+iosUkiuzXRWulFxVrsV4CuxUrkmugV5RXTULki7sfSt6rA73sn0Nb7WJxn4PX7Jyk6rBsX7b/iP5mm6dxXtv+I/mabitlowEqSm4pQFdrtWsuutI+yXjNlUu4d2VLpfOuYgd4pUDwk7kEHTfUVF4v9mN/O72Ltu4GYsA8q2pJ3ggnXfSqNg8A190tKoZnMKpjU6nn6VoXYjs7i8He72+/cYdVIdXuyraaeHMVWDrm06c68/VRupZHSxvFz8J3KdjcJGhrht1Sfs6vfd8WcJdwotXu7fNdNwlnhgyjJGUDKdwT7NQPtF4veTGNZdh93D2ruQIokAqxLNGYmVbnTHabtWp4laxWHGdbELO3er4s8eRDkAnoDU3tL2q4fiWW792u3bqrlAebac4Dw3igk7A0FsMnOEjmE6h9D67K5eNBaDsf4Rf7XsN3mGsXV1RWIJG2W4og+nhA+Ne7Q3g/ArRve29qyBO5bw6/IE1SeE9rsVh7Xcq1u5Z2VLyZ8o91TmBK+RmKh8Z49iMUQb75gPZQAKq/hUfmZPnRYuHzeBrwAGm9+4VHTtyR1C0ftBj2fgSXBu9qyG+JQMPzqnfZvj0s49WuOqIbVxCzEKJJRhqfwVA4PwW9fhQXydC7FRz0UmB8qvnC+x1pAC4zHz2oD5I6eF8N76j0Vw10jw/smLHGVs8VxF9AbuHvIga5aGfKVVYYBZzCcwMSdRUXj/Z7B4m+163jVTvDmZBbLtPMqAQRO8EVbhh7dsCcqLIHQSxCgfEkD41O+4naVnpNZ7apzHa2YNrfRMGIEWKyy52RtF7g797VsBe7Z7DNn08WYKBlg7bemlWF+P2sJgGw5vPjLpVlBKMoAYRBL/ur6k/ytGLezaIW7iLNtjEKzgEztAJB1qLjOG23kMoPnFFNWZSObcgfL8KohDb6VigpYNX7i3Yy2WTI2UO6ptMZmCzHxoP2o7JDCXsPaW6bhvGJKwFJdVGg1/e+legh4pE82JykX0zhkKtCvTVi7W9lTgRbzXRcNwtoFywFjXcz7QquU/DMyZutmQl3sLDZy8a9XAa9RFVIv8Asn0Nb9NYHcXQ+h/Kt7rE4z8Hr9k5SdVhGJHjf8R/M0incQPG/wCI/maaatxvuhJk5SK9XjIEgZo5HY+RI61pPavgGGfhtvFYO0qABLsjc22AnMTqYzTr7ppSerbDIxjh73XoEVkZe0kdFm6MQQQSpGxUlSPQjUf705ddnINxneNs7s8emYmPhTtjh110Z1tuUQSzBTlA6ltqO8I7KXL2EuYpLiwofwAEsSm6nYDaee4rppoGeJ9r7d8qGtecBdv9j2XAffTcUgqjqig+yxGrMeYB2j40JtphThLjM7jFBwFSDlKSNZiNp5zI2rQ+x3/NcFuWN2VbtofV7f8A4slRPskw9m7ZvhraG6rRnKgt3bpoJO2uYVk+3yBjy8m7XdLDH4TfIFwG9Qs9wODuXnFuyjXHOyqNfU9B5nTWrfwbsDiMwa+gVfxK3zgmk9ib3d/e8Ilm6cQ5ZO8ULlVF8ME5sw1LmYjUVf8Asdw5sPbu2GEW1uTa1nwOiMwGukXDcEelBr+ISG7G4H+/NXggbuUvg2Etd0WtkZVLKZEeJGZWmfNTrRD7mSJmD0qH2e3xds7LfJjyuW7dw6erNTHAFC4vFAaB0tXSJPtk3lZvUhF+VYhzcpsdF7EWVdSlxQysIZWEgjoRULh/DbFnF2Gs2bdssLqEoiqT4VaCQNfYqVijDN6n86ird/5nCf8A7WHzsXv5gVayrfKN462vejQZmAEwJPLeovGL4w4U9091ZGdlYAopIGbLu0TJA5A+lJ7Q4oWsRhGcwnehWJ2Ga3dRJ9bjIPUinON4C67hrd6+i5Yy22UAEE6wUJkz15VzeisU1xDD5bthdwbyEfDM3/tpPaPBpcxGGJHiW6kfBi//ALajCy9u9hFuPcabxINwgt/dXdJAHTap/E9cZhR/jJ9YsX/5kfKrXsfRduqj9pGEfE47C4e3GY2zvsMxJJPoLc0I4t2awWFdbWJxrpcK5tLBZADIBYgEAaHc8qs/byzcW9bxNgxdswRIkEQwKsOYIYio/C8ZhuMhkv2GtYi0ollMiCTqj8xP7rDn8a0YaqSONoBIYN7Wvf1Sz42ucbjPms3x1lUuOqOLiqxAcCAwHMeVMxUviuCNm9dtEhjbcrI5wd/Kowr1UZuwG98LMdgkJFwaH0reawe7sfQ1vNY3Gfg9fsmqTqsKxHtv+I/maaIp/Ee234j+Zpo1ut90JK+U2K0/7LcUt/B38Hc1CFgB/wBK7J+jZx8BWYxVr+y7EleIKo2uWnU/5YcH6H51l8XiDqfV1blNUrrSW7q2/Z4C+ExWCu6tZuXLRn3Xkj4TmHwpX2VYY28Net3NC1+5CnmES1bcgdMwihOP44vD+L4hirNavImcJEq0Aq0Eid2n8QoXxft3dfFpfsKEW2joq3NZDkFmYKRrKLGv7vnWKKWomB0Nw6zr+ab5sbLFxyMI79nS/dsdjsEdpDoOoU5Z/ga1UTsuw4fxTE2rzC1auIzKzEKpCvmSCdPZdx/lqmcS4vfvXxiGcreEeO3+zIgRpBnbTeoF12Yy7M56sxY/FmJNPHh0h1F5A1AX+Y6oQqG4t0Wqdn8aLeMxj2bTYixfZWW5ZytBAJZWBYeEljBE6gzyozhbb2HZsPhLarcWWGdUPeAwO8Khhqp/dDHqaidg8PlwynrVgu1gy21kfuE82+kFCntX1vvctXLaLcyZ1a2zmVkHKwuKACCBqDt8KaxeCY3DcS9dtEqEYW8niAZmElkYiCx2jeiNxT0pu+vKqhcQolwmddZ/rWo+LwK3AA2bQ5gVZkIIkSGUgjQnnzqeiaGvG14Km66yHNgbfdtbYF7bTKuzXJB3BLkmKjWeG5BlS9iVX3RiLkDyEsSB8amFh6+lN5xO9cHdFNki5w5GQKS4hg4YO2cOpBDC4STOnOdNKXiOHZgk3rwdH7xLmfM6NBU5SwIgqSCCI1NSbVO0VpyqqDiLd7KuXE3O8U5hcZbbEjUZWGQKV15AHzqm8X7W460zWhctJO7W7IRj5ySwn4VfblZ526sRdVuopyjZG6WzhdBmJDbgquyWMkkkmSTuSdySdzXmpdsU7bw5b4/WvV3DR5LJ3KiXDofSt5msRxfD2UGQRpPqOvp+lbhlrC4tI1+gg9/snqZhbe6wrEe234j+Zpql4lvG/wCI/maarfafCEgRldNWThXbJ7CKLeGwwuKgTvgpzkAAS3mYk61W2NeAoU1PHNYPF1dkjme6ncZinuu1y4xZ2Mknmaa2rxpq7dVRLEAedS57Im5sAoDS44ThevMKGXeO2AYBZvQafM0hO0dknUXAOsA/Saz5OJQZGpMtppOy+gexrThk9KLX9dqpX2d9q8JctraW+ufkreBvkavlwCvIyG8hstdgGkKu38QysIJjmN9fQ1KN4MQfKpGIGh0B+GtQFMeVWaO6g4Ug4gKDzNMukwXMz+6NPnUceI6cqdBmrBo3VdRS2u6RAA5RUQrNSu7JrgQjlU46KbJNgaUtzSwNKQwqwKqQkK01SPtAGqCryoiqb2gsC/ihbmABJ9BvTlD/ANlz0QJ/dQPCYVFRS8szzlUcgOZp44I51UA53nKDIBj3Y3j+VFsZw0eEowtlAIJ1lTrK66EfWvcGRDiQPE8EoHYjwypbMFE7667U7PUPf1whMia0eal3eGM9hgchuKmXUkaazlPqSY8qvncGs94vxDu1eVJJPdkTBUjUEHpBIitFnyNZ1TfH72TDM7rA8QPG/wCI/maRFLxA8b/iP5mkivZt2CxScpMVylGm8RfFtGuMJCDNHUyAo+JIoc0oiYXHorRsLjYKFxjiYsiBrcIkDoOp/Sqlfvs5lyWJ616/ea4xZjLMZJ86JcM4OX1bQV4yrrHTu1OOOy3aemDfC0ZQoIelSreBdhIUkc6t2E4PbX90HzNF7eFMbCPSs904WiyjPxFZqbEHoR9PStQ+zX7SLlp0wuMfNaJCpcbdCdgzc1157UN4jwtXEgQfLSqrxXhpWdNBpU6g8IclOW7L6nuW6GY7Dldtj9DQX7MOPHFcPtljNy1+yfXU5RAY+og1ZsUS0CrMDigEWSMJhgFgfE9TXTgx/RpNpWFOXS0awKsTbCrYJpF3rpUVzDrFOMOtS0lXAuFHu02BT1ymmaiMCE5MYq4FUsdgKoPCscbmKutvKkD0EmivbTjQRRbXWfa9OlCez1vI2e2s95myhtTlBg+vT4Vr00emMvKRldqcGhWTuhdIcgZIBG3h0mB9a9+yWe7ULmJgDdtCDPQRER50MxGLCNITImcWgD++ZGYqB+6ACJ86iYO9nxCoDIAbXbcqo/nUcvqpD+ikMgvXHS7/APbzgTs6zAnnIIrTJNU/inCO9t57aQ6EFm018MQee0GKukeYpGofqsjsasGxdrxOR7xkdNT9KiRUxrkO34j+Z36ivX7AgMux+h6V6pkjoyGv67H7LJcAchRCKE9pmP3cKN3uAfBQT+cUcZBFQ+N4Fmt2WjTviB6m236ClOLOPs5TFELygKrYLCAHXerXwtBVbwpg0fwbmvHSnC9VTNACsOHw9EWAyxFQcI/hnoNaHYm9cukrm7u35e0aA0XTRIAREqOUGofEMGrodK5ZwOGQAzLc2za/OamrblSVJIrj4ThdbUMqL9knGFw2LxFm6wW1cTPJ2VkMfVT9K2PC4u3eXPbYMp0kdfTeaxS3g0DtcjXJ02IOsRVk7E8ZTDMwzA2H2IJ8DA7QdRodvWjNldrAHVJSUn/E598haM5Iqk/aZ2nvYW2n3cqHBDNmGbw+6B59fKrnh+IWbgzK6n41h3bvjFt8XiZOYB2tr6J4ZA6ZgR8KNJr1DCRhDXXBK2jgHFFxOHtXrfs3FDenUfAyKnXAayb7Je2tjD4c4fF3Rb1LWiwOWCTmXNECDBExuelaRieP4cKGFxWBEjKQZ9CKuGkmwCoHC2VKeq32j7QJZBVTL/lQjjXbLNK2iqj3mYL8pIqqYnNMvqd+tatJR6zdxSU9RpGFy4WvXJOpJq1NiXwwt5RmVBqI1M6vB+enlQvsvhw15TPsAuR5AafUxU7EXc12H8I1JJ5awT8zFO1RFxE1AhaTd5XcfjfvDu6gAWo36sYJA8tv81SbPC8l9zIZSgyEQInSPIg/lVdxOI7u42SCGUZhyJ3MdNdfI0U4FiD3c3JZc3hBOwAn5VEkLmjUNrLo3gm3VEuIceazhTbX+8uo7s0zBJiPOAsVfYrJO0dzUr7lth8WJb+da5SFTCGRtPe/2R2uu4rGcdw+4hLMjBSxgxodTzpmxpIPsn6edXG9i1u3TbDZSAAfkDqDoRqPnQjDXLals2HDMCQPEchg75eXzoz+NssWTNtbsmjwOQ6XROBuPohFuwSCT7IOWeRY6BR1J6UZ45how9lBuAbq6e09shojowUj41Fx3EXu7KqhTKgCAvOI5HbXrFTbpN20sCHtgNbPvaCU6TzrOdxP2uYNkw3b+yn/APGey05LMu3Py6gLL8eMrd4NEbxA+pmnsHxXbQx1oh2jweZLTARa71pHRiAQvw1+VQ7OPBYW7aSJgsI25kT/ADilZGkGxC6KXFwcKwcF4mrNk6012iwVz906c43jntVewLFb0yDB1IECfKr5hmDrJViNvU0u4BhBTsZMjSCgXAsBbWCbea4Nmcar6Tr89auVvVNBtQxrISTlPnGpmiOF4ond5V3oLnF2UzFGGCwQywIuEaHfT4etR8VhPDmjK1wiV6NBAB6k8zU2NcxoVf7xgrXCNtI2BiYPnTNDA+aVtiBZLV9UyCFwO52XkuNYsXr43trCg8nOgJHlvVCwNh77sxGcyMxaTGZtWMaxuSfWtcXg5xWEuohjvMrEjrBGnxX613h3YS1hrGY2bd68Vgs+qr0CrO+0mn6ycyPJtt+lYdJDdjTfdZrwzgbXriwGNq0A9wkGFBPsltiS2gHTXlT/AB7DvaDXUuN3VxohTAB5kHkDHLU1pWLvPisN92s2u6dUBHhyoxEDkIJHQHeqNd4W9u21rE3CQ24JkoZ0I6aHUHzpJ7i0hwKfbCNJjtnugXAeELiD4iY56T6yTVtNuFXUkABVnchRGY/KoPZvhxtWkXPPeqLhIEZbepj6T8qn3Qzk5RGhP4VA/oeprf4fGImmR5ti/p0+qxayUPIjaNv9/wBIpwPEhbmWRDWyJJy5hAJVSRBJM6a7cq9xbH2yO7tzmaS0jWAZ36Sd/SnMPhCqFrT5ITIeQaNCZ0mW1iGmq8qZu8uQszHhUKMskZoAAkuGGw2FZdFI+Ws1Bxte/kn6oNiptJAvZKutR12yrbTpZuMfxFD/ALUCV9CI3j86NYc5nuE6r3TgR5gV6iruWhYtPbUVF43ZCjR8+dQ/oCNAfPetlrC8W8D/ACD8q3Os3iDdMcY+f2TERu93osg4oBnRobWNQYHhdhBI12JB8ootgLCsJediYXVmgE5VHOheNBFtpUlkukZecEz+tP4LMvizQzCBlOojYZgdOe1eW4gCJyL3F7r2HD3B9K0twbW+iRM3HS5ZNrPIRicyuVVT4jlEEhwuYaEiOU1GGHu2oa6zkAyiicryZk6xI8xzqy8L4M90/tHJUiMuYxvzPM1PxPD7eHdM9xjhkBZgwlUMQJfzLT8OlRGwuyAhudjQ91yMqjY28mIt3LRUKxIbMPe2zEfiIX/PVZwuFABE5RzHUjrRg4tQuJvW/Za6qLPunMx+BAoPi8ytmOgbX1PX0O/xpjxJWIsLzhRdA5Exzqy8L4uzoFaQv+GQSfUGq5iMoYaAys69aL8AtB3He3RZsk+JyQPz6mB5SJ3rnDUERjtDiFbcPj0C5RvyAliT/M0Je8ty62SQyMA0rEEwYPXQ0dtYhEw7LYTu1EqL50e8J8Jtg6gmBB0GlQsFwxLFkqoiWn/NudTvv9KCWhoTTS45GAk37uh6VAtYru7hBEo0Zh1H6in8YfGF6nX0pFjA99iLacm39BRqJwbIQ7YgpDijOZFjoVa+zS93mAMqTK68tD/P86KY+6raNmjy/SouMyW3TIIUAIfTQT84peNuFdAMx6f78qM1xcTq3us+Actuk9FF+9oixOi6DrHpHKqfxHhX3i+Sc4RhLPHsqBqJ5zp86NYvFZjsQRuDuDXOH3tXD6WxbYk76ZTHy8qI0McRfZE5hDSWoXeVRbuOohSwtIByRRJHyCj41G43dOGsQI7wgO/rIyJ6Dc9amcNdXa0FIa2oLgjUElpB848PpFV3tLfN11XnccsfwjQfn9K0ZHatQ+EZ+d8NH0ysQXBud/26nJxS8cOoMCVhTEneAJ6Swp7hVgBu7kwyG38YkH+IT8ahY+8FAXkqgDyjwg+UuzGf8AqNwLiLM4ssf2szbPNiNcp5Zuh50tQ8ppcDgnY/vmjOdNLEHE3CktRngqnLdO/7OP8Ab6UPx1vxsdpMxsROsR5TU/g+OW2jBmKtIZTBMxOmgr0UpL4rhLRWa/KEXjKn0/lW81g2JujMVBALTlUnU/Dcmt4rN4k4aYx8/smIAdTll44ql7PbvjKSSA/IwdJ6H6UNBay/clmUk+FlMBgTpv8AlTWMtgXXP7rZmHxP6mvYXFgBO9kqlxTPNIYag+7yI86xajh40c2H3eo7fL8LQ4fXvhPLOQVZhjr6W2Ft1uRq8DbzggSPMfGqrxfjOKxKNaP93OsaA+ZM7Ub4fdFvE3LTK7PbOZSDEqT4csa66a7Urj3Ab19km2fErh9hlUgQEXY9QeZEc6A2MM2WtJKXdlTf+GX7lnubKrcbPnhHQmIK7Zv6mi+J4SqWba3yxuKmR4IIOpIUdSkxmG8GjSdllw16wz3QFUEOfZMsswoGrQyr/Ea92hdy9lc+ewbiq7iNM0RnBHhO8HnVwAgNaAcrO8XhFt3ClySoYqGHlpB86bw7Kp9lSRpr06idBR/tQoGMxCsIliwEaEdCPTX4VX8VhwozjQAgEHUCdj1A+dQB1VI5wTtlWPDYy45WJ00mc2nrsKsOGkqM2gH8qpnDOP27YEgfAgipacZbEHInht8z5dBS7muJWqydpG6J4c94zOdth6dam4HE9zft3SCVWSQIkiNhJAmQN6RhwiqANh9a7fGYactRQ9Ra8EdFLo2vYWnqp/8AbDCOzW7ne2Swgd4ggzzDKxHx8qlf2kwxMd6C5gSVZR8yI1NU7j9hWRSPazCPXnQy6s062UOyAup+GNlDnO6K9Ylsx0ZATp4nVZ+Zmo+OCWkuWzfs53WFUPJ16tECapD2hyFMZfHJ5gEfl/KpxkhT/iWsIu7dSOy127h3fD3VKhgck7Bv8LbEMOh3inbZLYguQYEIkg+k/OTS8F2hbDXAwXvARGWefUf1zpdzjrNdKm2VYnVTBA5xIq/OcI9IG6xarh9PzjHzM7IvZ4Q9xL4a2wZ8iqrCCFV1gkHYQHY+tTOI9ocDhz3Vu2tx0iHCygeOTddqiYXiF0JdsDwm4mgXWCN4jkRuB0qscTw74cZb4CmJ8JliCQ0RAAkganzqoc1/lYKhgNMNIyrBY7ei9cy37aOs811+lTOO8NuXUZ8HcVE5KFGbzAfcD61nOGsWyxIMIR7TfutBgH4x61c+w3ElW62HmUuaJrJVoHLoSDRBJI0YdjtdUAY/DhnuqvgMI7Xgpkm2S7n3Quu/mYHxr6hzGsF4bw42vvhuDKTdCsOeUBmEeRkD4VvmYdKI62hp3Jv9kuT4yOyxVpZH6pcZf8pMj+QodduQCOoIPnpR+7ZyviU9WH4Zn6fyqu2bcmG0AlmPRV1b9PiKbppWiN/bf0Iukut0UfHth+5KHPeuW8lpmEm2vNhO5AHPyq4dmMmJL3sRkyqQqNCywT9/vfaJkTvWcXrVzEWmKaXUnwg7oxByz5Vfextq4MN/zhQgf3aQCqqNjEVnuj0kgrYjlLgCVzhWNVL95sVcY6i3Zu5Si3VMliG2JOggH92ekU7tKWW65N52yAkZ2EPakeEwssQT+8TVq7RcbZlK2Yukfuk6Cs9xrXWYXcbdhV07tV1I5og5zAmdNd6nR2Cu55JVlx+F+8NIHjtouYtIQiBPjGnPWaAcXxdlD9zs/tCQwuXT7wBIVB0DR+VDOMdprl6Ut/srUzlU6sfedtyfoOVRLbI7IXlIEEjrybyO3yobYu5UtisLjJUKzYk+VWHAIywAKF3bJD6HMvJgP6g0e4ZdAEF9OdVfjCYp4jfZE8LfJMGiCXgupMDmaGPxC2o8Ik+W3xND8Timf2joNgNh+ppQt1eS2qele7fZPcRxAe4Ss5eQPXmY5VFiaRNdQ0ZtgthjAwBjUqelFuy1xVu5Ss3LkIh6bk+nr5UKLVI4dwu5fdRaYW2nRzIynqI51wPdC4hZsBO5GwVg4hwDDrd73EMHaY8RhVEaQBAPxmmMfxDCopVGQzpAgflpXcR2TQtOLxD32mDLwvyHKm+J2sPatlLYQSIULGlUuDi9155oIu7SB/tCuE31t37bXWIUNIYagDYqw3iDuNp50e7ZdmXvReUh1IjMupIO3wqokkaEbj4D0Fa32XslsLYCtBFtfyn+dFJsk3tDt1RezvZVknvkJDaFSNDppl+dGOz3Y9LNxioJYLmBjUGRp8pq+LbMwfhUrDYaG8958qguuhsYBlUXtXZE5NBccA+sCIPr/KtNyGsX7UY7Pdv3erFV8408I51s+VvOtCVvLY1oP6Vla+ZI5yy3iiS/er7LWrik/AkT/wCQqvKn7G4/vlbfwnM35AUR4fjoTFoYOTPcAPunMGHzIPxrl7Czh7WQQGlyOeoH60jFKadxgdtqGfIZSx3uhPA7Y7x2ZiqqrMxHQD/akdkkxrpbKMctyQjNcBEjqGBivXhksXmP7wyn0O4+ND+FA2LTZL63Fb2VkhrbEROXbQTr1Nac82l6eo6YzENHUoji+L4hXZHuo0GCbYEegeAT8KE8QTMJ3PmZ+R0IrqMKUUrNMzibr3cHDIY4tDRfz6oMcPzy/LWn7KabSKnNb5j405aiudIUOLhzQ6xwoSWhyMVJVPOa63haDsdqdgUIuTsVM0X8kgCuk16vGoumAwBNuYZfPSnGOtNYzQA9DUm1ZLkBdz/U1PS6Bq0OcO2VL4VgO9bX2Rv5+VWtQqaWxA9KawOEFtAo5c/507iVIWdddqWe65WZNKZDqUXG8Owptg38zNmJJZjESdFEwNIoTiMJgQpKW0mNI11qfiLfhgu8+UD+U1UcdYCYhDJKEgtPXXSaLH4lnSuA6JZvqIGWNI3Oh8gTWzdnsJkw9jXa2v5Csfxttc/hGlbAOOYdcPabPGdAVUAlo2PhHQgjWrvI03Skp0blGA4ielDe0vGxhrJ53LgyqOg6/wBfpUPC8atkyA3+ZWA+ZECgXafh16/eW6CpVRos8+o5RsPgKHFNEZQ1xsFm1FSNNmKqhTevOSYW0hJbkv8ARO3lW7wvU1ifaKx3GFFtd3Ylz7xA1+En6VtMU8X87xja+PRJQndYlew+S/cWdLmdAeq3AwWPiR8qK8butZNiNhKkdQFX9DrQ7FRdymZe1fUHL0NwAfIwdPOiPbJgAh1/vT9QaBK8Szxhw8j5oQCE9qLAfCtct+zmLPHIxBkctd/nzqldn11cHerSOPfdm1Ge2R4194c4n94D57c6G8Q4SuHxAa0c2HvrmtNy2nKT5Tp5ehrrlpLD6fhbvCnBlTGHbXTptjoPlTQUjzHnTymRS7VosQFEn+tSelD1d19Bkaxrde1uqhtcjXlzp5bJOqgn0Ej51KxZS34QodxuzDwg9AvOoP3hzOZiY+GnoNNKs3Iws5k7nOvbw9yu37cjzpGGuyNd+dLmmby5WnkakDFkZzi13MHyKkGuV0NNeqiauCLrz2swy7zpVp7P8J7tRm1ePl5UjgPCoh3HiOw6Dr60fywNKG95Asserla+TwpLJyNM4k+FjtA/qK81yNyBQPi/EZ8Ca9Y1ihsGopCWVrG3cUzeVChLlyT/AIyAPgIqsYhlDwJK8tZ1jeTvTzuzEljoOX61EC57gVY6Ty6knyH8qdY3TdK1LLRtf32RjBZSpd/ZBiPeaPZHw1P+9XLsZiluWmJVQ4czA5bj0gdKoly7mKqvsLoo8ubH/ETr9OVS+B8Qe0zqpgOCPQjnUCLmYQA3VG6RwvZaFxPi4Fm4QfZn+KJ09B+dV7geLezaa6zEqdQpOkDdvUmmbKG5Zt25jvGdmPRQ0E/wqYprjdwO1u0ugzKsdASAB9KgxC7oW+p8h+V5qWUyP1KycWw1vE28j+FsmYe8kj6jl0rTO486wvthi2W/3iErlWAR11kflpW498fL5VWCCRkYIODm3ZGiN7rDMFdFu+XPslmDDyk0T7atCJ53P5NQrH8IxPePGGxEZjtZubSf8NE+1XD8Tcw9srh75OZSQLVwkeEzIC9a0K5rW1McjPVL2N1TeJgXUM+0II/DEH6wfnXuE48C02Hcgie8sn3WB1WfMTHmT1qaODYrwH7piYiD+wubHQj2aGYvstjEYgYbENGxFi4QRuD7OlAe0E5WtCdJDu2VOOmoo9bAsWc7e2+wPXkPQe0ab4NwHEO6m5h76qBmabLjblGXmeVL4rgMTect92xAA0Ud0+g/h3NJvaS6y9nNI2qc2MOGnBdnfsPyghFRMQjAyvLl1owOCYof/TX/APtP/prjcExX/wCNf/7L/wCmiDBTsroXs06gPVB8Nd1j4j0qVdWRXMT2fxYMrhcR8LNz/TUzD8IxRGuFxAPnZuf6au8bEJWlqmeKF5H1Qyy0aGjvAOH942dvZG3mf0FM2OzeJdwDh74E6nun/wBNXfAcIuIoHc3NP+m36UN7uyFLU6W6A4fVcUAConFOJC0hJ6VOxWEvAGLN34W3/SqdxbBYu6//AMNiIH/QuR/6aExhc5ZzpBsCj2IxuGvWWwrXUW5Y7m8XJVVfM37e2t0NLwlwCABBTSam8L4dwwC+bZBRWvz+3zFhbYd0wM6AkkLvmAG9ZxjOz2L3GFxP/Yuf6al9lOD4tDcRsLiVV1iTYuD01y02WjThYPE2mPrq6qzYTCYO3xJkU2+6W1mti5cDWzf7pSFZzoQHJ35ilcF4cmIuqccuHVwtq3cK31BcFmDXWFox3kQN4AiQZqs8W4LidlwmI1YsSLFwzMGJy8iSK5heB4nLrhcQP/4XP9NQThNCQTtab2s0BWvA8L4aFsByWusEzDv8ok4k2zO/7hzGIgIOs0LbB4O2ge23env7is3fIDbAxXdorKbgJU2dZCMSWBBAEUN4fwPE96P+VxAA11sXI0HmtQeFdj8UDnuYW/mJ8I7p/CTux8NFjaTkJeeTli2orVbGAwaPcAI7tXW0C92P2OYs91TImCQBqdhvNChg8GbauCO+yJdB7ze53pUjuzz7sSRygaUL7R8OxBKqmHvlRppZcjTWdF5tr8Kh4bhOJF2xOGvwCZPc3NJHM5amCG8LpCbE3WPqJ+FDcXiM11g2of2h/MeYr6CyDrWDWeB4ku7nD39F0/YvqcsaeGt4yn3T8j+lELRy2/vZEi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0" name="Picture 2" descr="http://cdn.desktopwallpapers4.me/wallpapers/fantasy/1920x1200/1/2928-constellations-1920x1200-fantasy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21792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Greek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Coming from the language, people, or culture of ancient Greece, or any of the languages that later evolved from 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static.ddmcdn.com/gif/parthenon-and-the-acropolis-landmar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49452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Picture 12" descr="https://s-media-cache-ak0.pinimg.com/236x/93/d7/d4/93d7d490165a7322ec72325faa2154d8.jpg"/>
          <p:cNvPicPr>
            <a:picLocks noChangeAspect="1" noChangeArrowheads="1"/>
          </p:cNvPicPr>
          <p:nvPr/>
        </p:nvPicPr>
        <p:blipFill>
          <a:blip r:embed="rId4" cstate="print"/>
          <a:srcRect l="9091" t="11535" r="9091" b="5415"/>
          <a:stretch>
            <a:fillRect/>
          </a:stretch>
        </p:blipFill>
        <p:spPr bwMode="auto">
          <a:xfrm rot="21246954">
            <a:off x="1064613" y="2928546"/>
            <a:ext cx="2286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0" name="Picture 8" descr="https://pbs.twimg.com/profile_images/1876949246/ze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514600"/>
            <a:ext cx="1924049" cy="171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62000" y="6096000"/>
            <a:ext cx="297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Words containing Greek roots</a:t>
            </a:r>
            <a:endParaRPr 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pace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Rate or speed of something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7467600" y="228600"/>
            <a:ext cx="1447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SL.3.4 </a:t>
            </a:r>
          </a:p>
          <a:p>
            <a:pPr algn="r"/>
            <a:r>
              <a:rPr lang="en-US" dirty="0" smtClean="0"/>
              <a:t>       SL.3.5 	</a:t>
            </a:r>
          </a:p>
        </p:txBody>
      </p:sp>
      <p:pic>
        <p:nvPicPr>
          <p:cNvPr id="25604" name="Picture 4" descr="http://crosssports.files.wordpress.com/2010/08/roadru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165600" cy="3124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57800" y="1981200"/>
            <a:ext cx="2950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6600CC"/>
                </a:solidFill>
                <a:latin typeface="Arial Black" pitchFamily="34" charset="0"/>
              </a:rPr>
              <a:t>Fast!</a:t>
            </a:r>
            <a:endParaRPr lang="en-US" sz="8000" dirty="0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25606" name="Picture 6" descr="http://images.wisegeek.com/turtle.jpg"/>
          <p:cNvPicPr>
            <a:picLocks noChangeAspect="1" noChangeArrowheads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228600" y="2971800"/>
            <a:ext cx="3818373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800" y="4876800"/>
            <a:ext cx="2900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6600"/>
                </a:solidFill>
                <a:latin typeface="Arial Black" pitchFamily="34" charset="0"/>
              </a:rPr>
              <a:t>Slow</a:t>
            </a:r>
            <a:endParaRPr lang="en-US" sz="8000" dirty="0">
              <a:solidFill>
                <a:srgbClr val="FF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paragraph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RI.2.2</a:t>
            </a:r>
          </a:p>
          <a:p>
            <a:pPr algn="r"/>
            <a:r>
              <a:rPr lang="en-US" dirty="0" smtClean="0"/>
              <a:t>RI.3.8</a:t>
            </a:r>
          </a:p>
          <a:p>
            <a:pPr algn="r"/>
            <a:r>
              <a:rPr lang="en-US" dirty="0" smtClean="0"/>
              <a:t>W.4.2a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collection of sentences</a:t>
            </a:r>
          </a:p>
          <a:p>
            <a:r>
              <a:rPr lang="en-US" sz="2800" dirty="0" smtClean="0"/>
              <a:t>about one main topic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</a:t>
            </a:r>
            <a:endParaRPr lang="en-US" dirty="0"/>
          </a:p>
        </p:txBody>
      </p:sp>
      <p:pic>
        <p:nvPicPr>
          <p:cNvPr id="18434" name="Picture 2" descr="https://education.fcps.org/trt/sites/default/files/fozz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3080211" cy="3733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static1.squarespace.com/static/52520261e4b0b7fca7576115/t/52522bfde4b0ec71254a17a2/1381116927243/Memorial-Day-by-Kylie-1.jpg?format=75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761400" cy="48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4343400" y="2362200"/>
            <a:ext cx="12192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3352800"/>
            <a:ext cx="12192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4724400"/>
            <a:ext cx="12192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916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paraphrase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say or write what someone else has</a:t>
            </a:r>
          </a:p>
          <a:p>
            <a:r>
              <a:rPr lang="en-US" sz="2800" dirty="0" smtClean="0"/>
              <a:t>said or written in a different way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SL.4.2</a:t>
            </a:r>
          </a:p>
          <a:p>
            <a:pPr algn="r"/>
            <a:r>
              <a:rPr lang="en-US" dirty="0" smtClean="0"/>
              <a:t>W.5.8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3200400"/>
            <a:ext cx="30480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“Willy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Wonka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his 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delicious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candy. 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Children and adults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loved to eat 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4114800"/>
            <a:ext cx="4114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“Willy </a:t>
            </a:r>
            <a:r>
              <a:rPr lang="en-US" sz="2800" dirty="0" err="1" smtClean="0">
                <a:latin typeface="Comic Sans MS" pitchFamily="66" charset="0"/>
              </a:rPr>
              <a:t>Wonka</a:t>
            </a:r>
            <a:r>
              <a:rPr lang="en-US" sz="2800" dirty="0" smtClean="0">
                <a:latin typeface="Comic Sans MS" pitchFamily="66" charset="0"/>
              </a:rPr>
              <a:t> was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known throughout the world</a:t>
            </a:r>
            <a:r>
              <a:rPr lang="en-US" sz="2800" dirty="0" smtClean="0">
                <a:latin typeface="Comic Sans MS" pitchFamily="66" charset="0"/>
              </a:rPr>
              <a:t> because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people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enjoyed eating</a:t>
            </a:r>
            <a:r>
              <a:rPr lang="en-US" sz="2800" dirty="0" smtClean="0">
                <a:latin typeface="Comic Sans MS" pitchFamily="66" charset="0"/>
              </a:rPr>
              <a:t> the </a:t>
            </a:r>
            <a:r>
              <a:rPr lang="en-US" sz="2800" dirty="0" smtClean="0">
                <a:solidFill>
                  <a:srgbClr val="008000"/>
                </a:solidFill>
                <a:latin typeface="Comic Sans MS" pitchFamily="66" charset="0"/>
              </a:rPr>
              <a:t>tasty</a:t>
            </a:r>
            <a:r>
              <a:rPr lang="en-US" sz="2800" dirty="0" smtClean="0">
                <a:latin typeface="Comic Sans MS" pitchFamily="66" charset="0"/>
              </a:rPr>
              <a:t> candy he made.</a:t>
            </a:r>
            <a:endParaRPr lang="en-US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9156" name="Picture 4" descr="http://vignette4.wikia.nocookie.net/charlieandthechocolatefactoryfilm/images/7/75/Charliechocolate.jpg/revision/latest?cb=20100405231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117">
            <a:off x="6522519" y="1004911"/>
            <a:ext cx="1646474" cy="25641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" y="2819400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Paraphrase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peer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W.2.6, SL.2.1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classmate, or someone who is the same age as you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endParaRPr lang="en-US" dirty="0"/>
          </a:p>
        </p:txBody>
      </p:sp>
      <p:pic>
        <p:nvPicPr>
          <p:cNvPr id="15366" name="Picture 6" descr="http://www.usnews.com/dims4/USNEWS/0a55178/2147483647/resize/652x%3E/quality/85/?url=%2Fcmsmedia%2F8a%2Fef%2F77c3e00846c58129c342a1ad3fd0%2F140402-gaps-edit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320531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76400" y="5638800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grade peers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638800"/>
            <a:ext cx="182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school peers</a:t>
            </a:r>
            <a:endParaRPr lang="en-US" dirty="0"/>
          </a:p>
        </p:txBody>
      </p:sp>
      <p:pic>
        <p:nvPicPr>
          <p:cNvPr id="15368" name="Picture 8" descr="http://www.hebisd.edu/media/images/articles/588ex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phrase</a:t>
            </a:r>
          </a:p>
          <a:p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228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1447801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part of a sentence that has meaning but does not have both a subject and a verb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9087" y="228600"/>
            <a:ext cx="3374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RI.3.4, RL.3.4</a:t>
            </a:r>
          </a:p>
          <a:p>
            <a:pPr algn="r"/>
            <a:r>
              <a:rPr lang="en-US" dirty="0" smtClean="0"/>
              <a:t>W.3.1c,</a:t>
            </a:r>
          </a:p>
          <a:p>
            <a:pPr algn="r"/>
            <a:r>
              <a:rPr lang="en-US" dirty="0" smtClean="0"/>
              <a:t>L.3.3a, L.3.4a, L.3.4d,, L.3.5a, L.3.6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1972" y="3124200"/>
            <a:ext cx="88120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Bert </a:t>
            </a: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wants to see</a:t>
            </a:r>
          </a:p>
          <a:p>
            <a:r>
              <a:rPr lang="en-US" sz="6000" dirty="0" smtClean="0">
                <a:solidFill>
                  <a:srgbClr val="0000FF"/>
                </a:solidFill>
                <a:latin typeface="Comic Sans MS" pitchFamily="66" charset="0"/>
              </a:rPr>
              <a:t>the horror movie </a:t>
            </a:r>
            <a:r>
              <a:rPr lang="en-US" sz="6000" dirty="0" smtClean="0">
                <a:latin typeface="Comic Sans MS" pitchFamily="66" charset="0"/>
              </a:rPr>
              <a:t>again.</a:t>
            </a:r>
            <a:endParaRPr 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37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0" y="228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RI.3.9 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7400" y="5562600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“Most animals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in the sea are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predators.”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6" name="Picture 4" descr="http://ecx.images-amazon.com/images/I/5193HJDQNGL._SX25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203853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0"/>
            <a:ext cx="2895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point</a:t>
            </a:r>
          </a:p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sharp end of something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371600"/>
            <a:ext cx="0" cy="548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76800" y="12954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meaning or purpose</a:t>
            </a:r>
          </a:p>
          <a:p>
            <a:pPr algn="ctr"/>
            <a:r>
              <a:rPr lang="en-US" sz="2800" dirty="0" smtClean="0"/>
              <a:t>of something someone</a:t>
            </a:r>
          </a:p>
          <a:p>
            <a:pPr algn="ctr"/>
            <a:r>
              <a:rPr lang="en-US" sz="2800" dirty="0" smtClean="0"/>
              <a:t>has said or written</a:t>
            </a:r>
            <a:endParaRPr lang="en-US" sz="2800" dirty="0"/>
          </a:p>
        </p:txBody>
      </p:sp>
      <p:pic>
        <p:nvPicPr>
          <p:cNvPr id="23558" name="Picture 6" descr="http://www.bridgecitytools.com/images/products/179/resize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3429000" cy="34290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>
            <a:off x="3276600" y="2133600"/>
            <a:ext cx="4572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point of view</a:t>
            </a:r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1447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way of looking at or thinking about something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620000" y="228600"/>
            <a:ext cx="114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RL.3.6</a:t>
            </a:r>
          </a:p>
          <a:p>
            <a:pPr algn="r"/>
            <a:r>
              <a:rPr lang="en-US" dirty="0" smtClean="0"/>
              <a:t>RI.3.6</a:t>
            </a:r>
          </a:p>
          <a:p>
            <a:pPr algn="r"/>
            <a:r>
              <a:rPr lang="en-US" dirty="0" smtClean="0"/>
              <a:t>W.3.1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pic>
        <p:nvPicPr>
          <p:cNvPr id="22532" name="Picture 4" descr="https://31.media.tumblr.com/ca91ff3080900779b6453f8f0aa46dd4/tumblr_inline_ncfeeokIy71t0jg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50118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precise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pic>
        <p:nvPicPr>
          <p:cNvPr id="21510" name="Picture 6" descr="https://cessnacu.net/wp-content/uploads/2012/07/89694935.jpg"/>
          <p:cNvPicPr>
            <a:picLocks noChangeAspect="1" noChangeArrowheads="1"/>
          </p:cNvPicPr>
          <p:nvPr/>
        </p:nvPicPr>
        <p:blipFill>
          <a:blip r:embed="rId2" cstate="print"/>
          <a:srcRect l="19687" r="18440"/>
          <a:stretch>
            <a:fillRect/>
          </a:stretch>
        </p:blipFill>
        <p:spPr bwMode="auto">
          <a:xfrm>
            <a:off x="5029200" y="457199"/>
            <a:ext cx="3810000" cy="61479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" y="14478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Clearly stated or communicated;</a:t>
            </a:r>
          </a:p>
          <a:p>
            <a:r>
              <a:rPr lang="en-US" sz="2800" dirty="0" smtClean="0"/>
              <a:t>accurate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543800" y="304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L.3.4d 	</a:t>
            </a:r>
          </a:p>
        </p:txBody>
      </p:sp>
      <p:pic>
        <p:nvPicPr>
          <p:cNvPr id="21506" name="Picture 2" descr="http://www.montessorischooldfw.com/images/medium/497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362200"/>
            <a:ext cx="274649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prepositional phrase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series of words that</a:t>
            </a:r>
          </a:p>
          <a:p>
            <a:r>
              <a:rPr lang="en-US" sz="2800" dirty="0" smtClean="0"/>
              <a:t>tell more about a noun,</a:t>
            </a:r>
          </a:p>
          <a:p>
            <a:r>
              <a:rPr lang="en-US" sz="2800" dirty="0" smtClean="0"/>
              <a:t>verb, or adjective</a:t>
            </a:r>
          </a:p>
          <a:p>
            <a:endParaRPr lang="en-US" sz="2800" dirty="0" smtClean="0"/>
          </a:p>
          <a:p>
            <a:r>
              <a:rPr lang="en-US" sz="2800" dirty="0" smtClean="0"/>
              <a:t>Prepositional phrases</a:t>
            </a:r>
          </a:p>
          <a:p>
            <a:r>
              <a:rPr lang="en-US" sz="2800" dirty="0" smtClean="0"/>
              <a:t>are made up of a</a:t>
            </a:r>
          </a:p>
          <a:p>
            <a:r>
              <a:rPr lang="en-US" sz="2800" dirty="0" smtClean="0"/>
              <a:t>preposition and its</a:t>
            </a:r>
          </a:p>
          <a:p>
            <a:r>
              <a:rPr lang="en-US" sz="2800" dirty="0" smtClean="0"/>
              <a:t>object. 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L.4.1e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http://www.english-grammar-revolution.com/images/400xNxapple_caterpillar_preposition_smaller_forweb.jpg.pagespeed.ic.lUzRaodEF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343400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presentations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600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Formal talks, usually done orally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SL.4.5</a:t>
            </a:r>
          </a:p>
          <a:p>
            <a:pPr algn="r"/>
            <a:r>
              <a:rPr lang="en-US" dirty="0" smtClean="0"/>
              <a:t>SL.5.5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http://english.republika.mk/wp-content/uploads/2014/08/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72390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idiom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Group of words that have a different meaning when used together from the one they would have if you took the meaning of each word separately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www.buzzle.com/img/articleImages/321670-10218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3543300" cy="35433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s-media-cache-ak0.pinimg.com/236x/c5/1d/ee/c51dee446082bbfe08ba8d84ccdb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2667000" cy="35484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533400"/>
            <a:ext cx="7467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/>
              <a:t>print source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Information found in text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 W.3.8 	</a:t>
            </a:r>
          </a:p>
        </p:txBody>
      </p:sp>
      <p:sp>
        <p:nvSpPr>
          <p:cNvPr id="20486" name="AutoShape 6" descr="http://www.funkylunch.com/images/press/NG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www.funkylunch.com/images/press/NG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276600" cy="4182280"/>
          </a:xfrm>
          <a:prstGeom prst="rect">
            <a:avLst/>
          </a:prstGeom>
          <a:noFill/>
        </p:spPr>
      </p:pic>
      <p:pic>
        <p:nvPicPr>
          <p:cNvPr id="20490" name="Picture 10" descr="http://heartofwisdom.com/blog/wp-content/uploads/2014/09/butterflies-metamorphosis-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73923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images.clipartpanda.com/newspaper-clip-art-newspap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390525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problem/solution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text structure that describes a problem and solution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RI.4.5</a:t>
            </a:r>
          </a:p>
          <a:p>
            <a:pPr algn="r"/>
            <a:r>
              <a:rPr lang="en-US" dirty="0" smtClean="0"/>
              <a:t>RI.5.5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://crazyspeechworld.com/wp-content/uploads/2012/12/bear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5334000" cy="3965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procedure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way of doing something;</a:t>
            </a:r>
          </a:p>
          <a:p>
            <a:r>
              <a:rPr lang="en-US" sz="2800" dirty="0" smtClean="0"/>
              <a:t>a series of actions, usually</a:t>
            </a:r>
          </a:p>
          <a:p>
            <a:r>
              <a:rPr lang="en-US" sz="2800" dirty="0" smtClean="0"/>
              <a:t>carried out in a set order, to</a:t>
            </a:r>
          </a:p>
          <a:p>
            <a:r>
              <a:rPr lang="en-US" sz="2800" dirty="0" smtClean="0"/>
              <a:t>accomplish a particular goal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RI.4.3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https://mcdn1.teacherspayteachers.com/thumbitem/Morning-Procedures-Poster-Freebie/original-28861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953">
            <a:off x="4719415" y="1381505"/>
            <a:ext cx="3124200" cy="4157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s://s-media-cache-ak0.pinimg.com/236x/f4/4e/3a/f44e3a3bc5ed8eaf6518b73dd49ce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05200"/>
            <a:ext cx="1905828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progressive verb tense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600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ongoing actions in the</a:t>
            </a:r>
          </a:p>
          <a:p>
            <a:r>
              <a:rPr lang="en-US" sz="2800" dirty="0" smtClean="0"/>
              <a:t>present, past or future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298" name="Picture 2" descr="http://image.slidesharecdn.com/ch1-110117151138-phpapp01/95/chapter-1-overview-of-verb-tenses-3-728.jpg?cb=1295277249"/>
          <p:cNvPicPr>
            <a:picLocks noChangeAspect="1" noChangeArrowheads="1"/>
          </p:cNvPicPr>
          <p:nvPr/>
        </p:nvPicPr>
        <p:blipFill>
          <a:blip r:embed="rId3" cstate="print"/>
          <a:srcRect l="4396" t="19414" r="7692" b="23443"/>
          <a:stretch>
            <a:fillRect/>
          </a:stretch>
        </p:blipFill>
        <p:spPr bwMode="auto">
          <a:xfrm>
            <a:off x="1524000" y="3124200"/>
            <a:ext cx="6019800" cy="29346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pronunciation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L.4.4c</a:t>
            </a:r>
          </a:p>
          <a:p>
            <a:pPr algn="r"/>
            <a:r>
              <a:rPr lang="en-US" dirty="0" smtClean="0"/>
              <a:t>L.5.4c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447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particular way that a word or phrase sounds when said out loud</a:t>
            </a:r>
            <a:endParaRPr lang="en-US" sz="28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5863">
            <a:off x="1154710" y="3289819"/>
            <a:ext cx="2790334" cy="12277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43400"/>
            <a:ext cx="4259507" cy="143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www.nmajmh.org/images/talmudicalAcademy/Letter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2685820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457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381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10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857997" y="457200"/>
            <a:ext cx="144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0"/>
            <a:ext cx="7467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prose</a:t>
            </a:r>
          </a:p>
          <a:p>
            <a:r>
              <a:rPr lang="en-US" sz="2800" b="1" dirty="0" smtClean="0"/>
              <a:t> 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457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96200" y="3048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RF.3.4b 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2192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Most language that is not poetry can be described as prose. Novels, short stories, essays, and letters are examples of writing done in prose.</a:t>
            </a:r>
            <a:endParaRPr lang="en-US" sz="2800" dirty="0"/>
          </a:p>
        </p:txBody>
      </p:sp>
      <p:pic>
        <p:nvPicPr>
          <p:cNvPr id="19460" name="Picture 4" descr="http://ecx.images-amazon.com/images/I/5118K2B99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3484">
            <a:off x="3510944" y="3650582"/>
            <a:ext cx="1679503" cy="246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therunamuck.com/wp-content/uploads/2013/10/Platypus-428x600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5791200" y="2895600"/>
            <a:ext cx="2609088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proverb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L.4.5b</a:t>
            </a:r>
          </a:p>
          <a:p>
            <a:pPr algn="r"/>
            <a:r>
              <a:rPr lang="en-US" dirty="0" smtClean="0"/>
              <a:t>L.5.5b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Short sentence that people often quote, because it gives advice or tells you something about life</a:t>
            </a:r>
            <a:endParaRPr lang="en-US" sz="2800" dirty="0"/>
          </a:p>
        </p:txBody>
      </p:sp>
      <p:pic>
        <p:nvPicPr>
          <p:cNvPr id="63490" name="Picture 2" descr="http://www.quotescover.com/wp-content/uploads/You-never-know-what-you__quotes-by-Russian-proverb-49.png"/>
          <p:cNvPicPr>
            <a:picLocks noChangeAspect="1" noChangeArrowheads="1"/>
          </p:cNvPicPr>
          <p:nvPr/>
        </p:nvPicPr>
        <p:blipFill>
          <a:blip r:embed="rId3" cstate="print"/>
          <a:srcRect l="20513" t="7692" r="20513" b="12821"/>
          <a:stretch>
            <a:fillRect/>
          </a:stretch>
        </p:blipFill>
        <p:spPr bwMode="auto">
          <a:xfrm>
            <a:off x="685800" y="2971800"/>
            <a:ext cx="2286000" cy="308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Picture 6" descr="http://www.fvmontessori.com/wp-content/uploads/2011/01/misc_butterfly_drawings_proverb-350x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76600"/>
            <a:ext cx="461818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6" name="Picture 8" descr="https://encrypted-tbn3.gstatic.com/images?q=tbn:ANd9GcSBsGmbhR_emvjNV1Vvv8Pq3a0beFU9aQCPhJ7HGA_twWoC5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16002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inference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Making a conclusion about something by using information that you already have about 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RL.4.1, RI.4.1</a:t>
            </a:r>
          </a:p>
          <a:p>
            <a:pPr algn="r"/>
            <a:r>
              <a:rPr lang="en-US" dirty="0" smtClean="0"/>
              <a:t>RL.5.1, RI.5.1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5257800"/>
            <a:ext cx="195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Text clues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(what I read)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181600"/>
            <a:ext cx="2111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Background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knowledge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(what I know)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257800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Inference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100" name="Picture 4" descr="http://www.cceionline.com/images/emailers/2012/2012_Email_Images_8/Im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2438400" cy="27716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95600" y="3200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+</a:t>
            </a:r>
            <a:endParaRPr lang="en-US" sz="9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3200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=</a:t>
            </a:r>
            <a:endParaRPr lang="en-US" sz="9600" dirty="0">
              <a:latin typeface="Arial Black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438400" y="2133600"/>
            <a:ext cx="1828800" cy="990600"/>
          </a:xfrm>
          <a:prstGeom prst="cloudCallout">
            <a:avLst>
              <a:gd name="adj1" fmla="val -90661"/>
              <a:gd name="adj2" fmla="val 8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3800" y="2743200"/>
            <a:ext cx="74571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rgbClr val="C00000"/>
                </a:solidFill>
                <a:latin typeface="Bernard MT Condensed" pitchFamily="18" charset="0"/>
              </a:rPr>
              <a:t>I</a:t>
            </a:r>
            <a:endParaRPr lang="en-US" sz="15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4104" name="Picture 8" descr="https://c2.staticflickr.com/2/1147/533118282_dcd53c68cb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766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investigation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W.4.7</a:t>
            </a:r>
          </a:p>
          <a:p>
            <a:pPr algn="r"/>
            <a:r>
              <a:rPr lang="en-US" dirty="0" smtClean="0"/>
              <a:t>W.5.7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blog.gahcc.org/wp-content/uploads/2013/06/Investigat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53249"/>
            <a:ext cx="6610350" cy="42285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Investigate means to develop facts to try to find out what happened or what is the truth.  </a:t>
            </a:r>
          </a:p>
          <a:p>
            <a:endParaRPr lang="en-US" sz="2800" dirty="0" smtClean="0"/>
          </a:p>
          <a:p>
            <a:r>
              <a:rPr lang="en-US" sz="2800" dirty="0" smtClean="0"/>
              <a:t>Investigation is the</a:t>
            </a:r>
          </a:p>
          <a:p>
            <a:r>
              <a:rPr lang="en-US" sz="2800" dirty="0" smtClean="0"/>
              <a:t>act of investigating.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Latin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Coming from the language, people, or culture of ancient Rome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romanlife-romeitaly.com/image-files/roman-colosseum-night-rome-italy.jpg"/>
          <p:cNvPicPr>
            <a:picLocks noChangeAspect="1" noChangeArrowheads="1"/>
          </p:cNvPicPr>
          <p:nvPr/>
        </p:nvPicPr>
        <p:blipFill>
          <a:blip r:embed="rId3" cstate="print"/>
          <a:srcRect l="6000" t="5333" r="6000" b="12000"/>
          <a:stretch>
            <a:fillRect/>
          </a:stretch>
        </p:blipFill>
        <p:spPr bwMode="auto">
          <a:xfrm>
            <a:off x="5334000" y="2057400"/>
            <a:ext cx="313649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http://www.empirerome.com/military/photos/ancient-roman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4876800" cy="184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https://www.bingocardcreator.com/images/languages/borrowed-latin-terms.gif"/>
          <p:cNvPicPr>
            <a:picLocks noChangeAspect="1" noChangeArrowheads="1"/>
          </p:cNvPicPr>
          <p:nvPr/>
        </p:nvPicPr>
        <p:blipFill>
          <a:blip r:embed="rId5" cstate="print"/>
          <a:srcRect t="18123" b="50809"/>
          <a:stretch>
            <a:fillRect/>
          </a:stretch>
        </p:blipFill>
        <p:spPr bwMode="auto">
          <a:xfrm>
            <a:off x="685800" y="2514600"/>
            <a:ext cx="3671888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literature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Stories, poems, plays and essays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Unit 2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ecx.images-amazon.com/images/I/5137EKSF7BL._SX319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2489883" cy="3676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http://ecx.images-amazon.com/images/I/71bG0qTrH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2436525" cy="3714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8" name="Picture 10" descr="http://usa2014.voices.wooster.edu/files/2014/04/365169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981200"/>
            <a:ext cx="3007303" cy="389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meaning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thing or idea that</a:t>
            </a:r>
          </a:p>
          <a:p>
            <a:r>
              <a:rPr lang="en-US" sz="2800" dirty="0" smtClean="0"/>
              <a:t>words represent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</a:t>
            </a:r>
            <a:endParaRPr lang="en-US" dirty="0"/>
          </a:p>
        </p:txBody>
      </p:sp>
      <p:pic>
        <p:nvPicPr>
          <p:cNvPr id="21506" name="Picture 2" descr="http://www.rightathome.net/assets/franchises/medinasummit/brain.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599"/>
            <a:ext cx="3581400" cy="3581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810000"/>
            <a:ext cx="2351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cat</a:t>
            </a:r>
            <a:endParaRPr lang="en-US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510" name="Picture 6" descr="http://writingfish.files.wordpress.com/2014/04/thoughts.png?w=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352800" cy="3962400"/>
          </a:xfrm>
          <a:prstGeom prst="rect">
            <a:avLst/>
          </a:prstGeom>
          <a:noFill/>
        </p:spPr>
      </p:pic>
      <p:pic>
        <p:nvPicPr>
          <p:cNvPr id="21512" name="Picture 8" descr="http://pngimg.com/upload/cat_PNG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9600"/>
            <a:ext cx="1676400" cy="21508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81600" y="5715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RL.2.4</a:t>
            </a:r>
          </a:p>
          <a:p>
            <a:pPr algn="r"/>
            <a:r>
              <a:rPr lang="en-US" dirty="0" smtClean="0"/>
              <a:t>RL.3.4</a:t>
            </a:r>
          </a:p>
          <a:p>
            <a:pPr algn="r"/>
            <a:r>
              <a:rPr lang="en-US" dirty="0" smtClean="0"/>
              <a:t>RL.4.4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metaphor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imaginative way of describing by referring one thing to something else which is the same in a particular way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L.4.5a</a:t>
            </a:r>
          </a:p>
          <a:p>
            <a:pPr algn="r"/>
            <a:r>
              <a:rPr lang="en-US" dirty="0" smtClean="0"/>
              <a:t>L.5.4a, RL.5.4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6" name="Picture 2" descr="http://poetryplease.wikispaces.com/file/view/st_metaphors.jpg/33280049/326x219/st_metap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648200" cy="322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864</Words>
  <Application>Microsoft Office PowerPoint</Application>
  <PresentationFormat>On-screen Show (4:3)</PresentationFormat>
  <Paragraphs>298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Fourth Grade  Domain Specific Words G thru 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 Domain Specific Words A thru F</dc:title>
  <dc:creator>ST User</dc:creator>
  <cp:lastModifiedBy>ST User</cp:lastModifiedBy>
  <cp:revision>92</cp:revision>
  <dcterms:created xsi:type="dcterms:W3CDTF">2015-06-09T13:48:28Z</dcterms:created>
  <dcterms:modified xsi:type="dcterms:W3CDTF">2015-08-24T14:45:45Z</dcterms:modified>
</cp:coreProperties>
</file>