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78" r:id="rId7"/>
    <p:sldId id="279" r:id="rId8"/>
    <p:sldId id="280" r:id="rId9"/>
    <p:sldId id="281" r:id="rId10"/>
    <p:sldId id="282" r:id="rId11"/>
    <p:sldId id="266" r:id="rId12"/>
    <p:sldId id="283" r:id="rId13"/>
    <p:sldId id="284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92" r:id="rId22"/>
    <p:sldId id="276" r:id="rId23"/>
    <p:sldId id="291" r:id="rId24"/>
    <p:sldId id="293" r:id="rId25"/>
    <p:sldId id="294" r:id="rId26"/>
    <p:sldId id="295" r:id="rId27"/>
    <p:sldId id="296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A41C7-E3B6-4E9A-B6A7-110DB1F496C4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41614-1B9C-45A2-93E2-3986465AE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central.com/" TargetMode="External"/><Relationship Id="rId2" Type="http://schemas.openxmlformats.org/officeDocument/2006/relationships/hyperlink" Target="https://kids.wordsmyth.net/w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ages.google.com/" TargetMode="External"/><Relationship Id="rId5" Type="http://schemas.openxmlformats.org/officeDocument/2006/relationships/hyperlink" Target="http://www.google.com/" TargetMode="External"/><Relationship Id="rId4" Type="http://schemas.openxmlformats.org/officeDocument/2006/relationships/hyperlink" Target="http://dictionary.reverso.net/english-cobuil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hd.heinle.com/Definition.aspx?word=color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53365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Second Grade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ELA Domain </a:t>
            </a:r>
            <a:r>
              <a:rPr lang="en-US" dirty="0" smtClean="0"/>
              <a:t>Specific Words</a:t>
            </a:r>
            <a:br>
              <a:rPr lang="en-US" dirty="0" smtClean="0"/>
            </a:br>
            <a:r>
              <a:rPr lang="en-US" sz="3200" dirty="0"/>
              <a:t>S</a:t>
            </a:r>
            <a:r>
              <a:rPr lang="en-US" sz="3200" dirty="0" smtClean="0"/>
              <a:t> thru </a:t>
            </a:r>
            <a:r>
              <a:rPr lang="en-US" sz="3200" dirty="0"/>
              <a:t>Z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Adapted from: </a:t>
            </a:r>
          </a:p>
          <a:p>
            <a:r>
              <a:rPr lang="en-US" sz="1400" u="sng" dirty="0" smtClean="0">
                <a:solidFill>
                  <a:schemeClr val="tx1"/>
                </a:solidFill>
              </a:rPr>
              <a:t>Vocabulary for the Common Core</a:t>
            </a:r>
            <a:r>
              <a:rPr lang="en-US" sz="1400" dirty="0" smtClean="0">
                <a:solidFill>
                  <a:schemeClr val="tx1"/>
                </a:solidFill>
              </a:rPr>
              <a:t> (</a:t>
            </a:r>
            <a:r>
              <a:rPr lang="en-US" sz="1400" dirty="0" err="1" smtClean="0">
                <a:solidFill>
                  <a:schemeClr val="tx1"/>
                </a:solidFill>
              </a:rPr>
              <a:t>Marzano</a:t>
            </a:r>
            <a:r>
              <a:rPr lang="en-US" sz="1400" dirty="0" smtClean="0">
                <a:solidFill>
                  <a:schemeClr val="tx1"/>
                </a:solidFill>
              </a:rPr>
              <a:t>, 2013)</a:t>
            </a:r>
          </a:p>
          <a:p>
            <a:r>
              <a:rPr lang="en-US" sz="1400" dirty="0" smtClean="0">
                <a:hlinkClick r:id="rId2"/>
              </a:rPr>
              <a:t>https://kids.wordsmyth.net/we</a:t>
            </a:r>
            <a:r>
              <a:rPr lang="en-US" sz="1400" dirty="0" smtClean="0">
                <a:hlinkClick r:id="rId2"/>
              </a:rPr>
              <a:t>/</a:t>
            </a:r>
            <a:endParaRPr lang="en-US" sz="1400" dirty="0" smtClean="0"/>
          </a:p>
          <a:p>
            <a:r>
              <a:rPr lang="en-US" sz="1400" dirty="0" smtClean="0">
                <a:hlinkClick r:id="rId3"/>
              </a:rPr>
              <a:t>http://www.wordcentral.com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</a:p>
          <a:p>
            <a:r>
              <a:rPr lang="en-US" sz="1400" dirty="0" smtClean="0">
                <a:hlinkClick r:id="rId4"/>
              </a:rPr>
              <a:t>http://dictionary.reverso.net/english-cobuild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 smtClean="0"/>
          </a:p>
          <a:p>
            <a:r>
              <a:rPr lang="en-US" sz="1400" dirty="0" smtClean="0">
                <a:hlinkClick r:id="rId5"/>
              </a:rPr>
              <a:t>www.google.com</a:t>
            </a:r>
            <a:r>
              <a:rPr lang="en-US" sz="1400" dirty="0" smtClean="0"/>
              <a:t> </a:t>
            </a:r>
          </a:p>
          <a:p>
            <a:r>
              <a:rPr lang="en-US" sz="1400" dirty="0" smtClean="0">
                <a:hlinkClick r:id="rId6"/>
              </a:rPr>
              <a:t>https://images.google.com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endParaRPr lang="en-US" sz="1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94360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Vocabulary Team: </a:t>
            </a:r>
          </a:p>
          <a:p>
            <a:pPr algn="ctr"/>
            <a:r>
              <a:rPr lang="en-US" sz="1400" dirty="0" smtClean="0"/>
              <a:t>Jenny Felts, Susan Hensley, Andrea </a:t>
            </a:r>
            <a:r>
              <a:rPr lang="en-US" sz="1400" dirty="0" err="1" smtClean="0"/>
              <a:t>Hixon</a:t>
            </a:r>
            <a:r>
              <a:rPr lang="en-US" sz="1400" dirty="0" smtClean="0"/>
              <a:t>, Susan Huntington, Karla </a:t>
            </a:r>
            <a:r>
              <a:rPr lang="en-US" sz="1400" dirty="0" err="1" smtClean="0"/>
              <a:t>Magarin</a:t>
            </a:r>
            <a:r>
              <a:rPr lang="en-US" sz="1400" dirty="0" smtClean="0"/>
              <a:t>, </a:t>
            </a:r>
          </a:p>
          <a:p>
            <a:pPr algn="ctr"/>
            <a:r>
              <a:rPr lang="en-US" sz="1400" dirty="0" smtClean="0"/>
              <a:t>Karen Maloney, Renee Simpson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statement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W.2.1, W.2.2</a:t>
            </a:r>
          </a:p>
          <a:p>
            <a:pPr algn="r"/>
            <a:r>
              <a:rPr lang="en-US" dirty="0" smtClean="0"/>
              <a:t>W.3.1d, W.3.2d</a:t>
            </a:r>
          </a:p>
          <a:p>
            <a:pPr algn="r"/>
            <a:r>
              <a:rPr lang="en-US" dirty="0" smtClean="0"/>
              <a:t>W.4.1d, W.4.2d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Something you say or write that gives information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2-4  </a:t>
            </a:r>
            <a:endParaRPr lang="en-US" dirty="0"/>
          </a:p>
        </p:txBody>
      </p:sp>
      <p:pic>
        <p:nvPicPr>
          <p:cNvPr id="19458" name="Picture 2" descr="http://thinkfuture.com/wp-content/uploads/2013/12/cowboy-sunset.jpg"/>
          <p:cNvPicPr>
            <a:picLocks noChangeAspect="1" noChangeArrowheads="1"/>
          </p:cNvPicPr>
          <p:nvPr/>
        </p:nvPicPr>
        <p:blipFill>
          <a:blip r:embed="rId2" cstate="print"/>
          <a:srcRect l="28842"/>
          <a:stretch>
            <a:fillRect/>
          </a:stretch>
        </p:blipFill>
        <p:spPr bwMode="auto">
          <a:xfrm rot="21177291">
            <a:off x="584211" y="2345468"/>
            <a:ext cx="2348649" cy="221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00400" y="2514600"/>
            <a:ext cx="94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The cowboy rode</a:t>
            </a:r>
          </a:p>
          <a:p>
            <a:r>
              <a:rPr lang="en-US" sz="4000" dirty="0" smtClean="0">
                <a:latin typeface="Comic Sans MS" pitchFamily="66" charset="0"/>
              </a:rPr>
              <a:t>off into the sunset.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9460" name="Picture 4" descr="http://cdn.wideopenspaces.com/wp-content/uploads/2013/10/bigstock-Brown-bear-on-Alaska-41744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267200"/>
            <a:ext cx="2843282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00600" y="4800600"/>
            <a:ext cx="94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The bear caught</a:t>
            </a:r>
          </a:p>
          <a:p>
            <a:r>
              <a:rPr lang="en-US" sz="4000" dirty="0" smtClean="0">
                <a:latin typeface="Comic Sans MS" pitchFamily="66" charset="0"/>
              </a:rPr>
              <a:t>a fish.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i.allday.ru/uploads/posts/2010-07/thumbs/1280333796_fop-25janbrett-goldilocks-runawa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3124200" cy="4180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story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story is a description of an event or something that happened to someone.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52401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L.K.2, RL.K.6, RL.K.7, RL.K.9</a:t>
            </a:r>
          </a:p>
          <a:p>
            <a:pPr algn="r"/>
            <a:r>
              <a:rPr lang="en-US" sz="1400" dirty="0" smtClean="0"/>
              <a:t>RL.1.2, RL.1.4, RL.1.5, RL.1.6, RL.1.7, RL.1.9</a:t>
            </a:r>
          </a:p>
          <a:p>
            <a:pPr algn="r"/>
            <a:r>
              <a:rPr lang="en-US" sz="1400" dirty="0" smtClean="0"/>
              <a:t>RL.2.2, RL.2.4, RL.2.5, RL.2.9, RI.2.10, SL.2.4,Sl&gt;2.5 </a:t>
            </a:r>
            <a:endParaRPr lang="en-US" sz="1400" dirty="0"/>
          </a:p>
        </p:txBody>
      </p:sp>
      <p:pic>
        <p:nvPicPr>
          <p:cNvPr id="8202" name="Picture 10" descr="http://i.allday.ru/uploads/posts/2010-07/thumbs/1280333844_fop-23janbrett-goldilocks-hereshe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4762500" cy="2990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subheading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RI.2.5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3716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title that divides part of a piece of writing into shorter sections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 </a:t>
            </a:r>
            <a:endParaRPr lang="en-US" dirty="0"/>
          </a:p>
        </p:txBody>
      </p:sp>
      <p:pic>
        <p:nvPicPr>
          <p:cNvPr id="17410" name="Picture 2" descr="http://1.bp.blogspot.com/-NZx5svLz1-M/Ues_BeMeneI/AAAAAAAACb8/eJNZKE7u34M/s1600/Slide5.PNG"/>
          <p:cNvPicPr>
            <a:picLocks noChangeAspect="1" noChangeArrowheads="1"/>
          </p:cNvPicPr>
          <p:nvPr/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1447800" y="2514600"/>
            <a:ext cx="6172200" cy="37033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H="1">
            <a:off x="5105400" y="2590800"/>
            <a:ext cx="3048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010400" y="2133600"/>
            <a:ext cx="3048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239000" y="3124200"/>
            <a:ext cx="3048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38600" y="1981200"/>
            <a:ext cx="3048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181600" y="4267200"/>
            <a:ext cx="3048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suffix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RF.2.3d</a:t>
            </a:r>
          </a:p>
          <a:p>
            <a:pPr algn="r"/>
            <a:r>
              <a:rPr lang="en-US" dirty="0" smtClean="0"/>
              <a:t>RF.3.3b, L.3.2e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2-3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5240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word part that is added to the end of a word to change the meaning of that word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505200"/>
            <a:ext cx="3772764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Arial Black" pitchFamily="34" charset="0"/>
              </a:rPr>
              <a:t>slow</a:t>
            </a:r>
            <a:r>
              <a:rPr lang="en-US" sz="8000" dirty="0" smtClean="0">
                <a:solidFill>
                  <a:srgbClr val="FF0000"/>
                </a:solidFill>
                <a:latin typeface="Arial Black" pitchFamily="34" charset="0"/>
              </a:rPr>
              <a:t>ly</a:t>
            </a:r>
            <a:endParaRPr lang="en-US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303047">
            <a:off x="1447800" y="4953000"/>
            <a:ext cx="520206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Arial Black" pitchFamily="34" charset="0"/>
              </a:rPr>
              <a:t>kind</a:t>
            </a:r>
            <a:r>
              <a:rPr lang="en-US" sz="8000" dirty="0" smtClean="0">
                <a:solidFill>
                  <a:srgbClr val="FF0000"/>
                </a:solidFill>
                <a:latin typeface="Arial Black" pitchFamily="34" charset="0"/>
              </a:rPr>
              <a:t>ness</a:t>
            </a:r>
            <a:endParaRPr lang="en-US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922899">
            <a:off x="773262" y="2851003"/>
            <a:ext cx="434766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Arial Black" pitchFamily="34" charset="0"/>
              </a:rPr>
              <a:t>hope</a:t>
            </a:r>
            <a:r>
              <a:rPr lang="en-US" sz="8000" dirty="0" smtClean="0">
                <a:solidFill>
                  <a:srgbClr val="FF0000"/>
                </a:solidFill>
                <a:latin typeface="Arial Black" pitchFamily="34" charset="0"/>
              </a:rPr>
              <a:t>ful</a:t>
            </a:r>
            <a:endParaRPr lang="en-US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048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syllable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syllable is a part of a word that contains one vowel sound and that is pronounced as a </a:t>
            </a:r>
            <a:r>
              <a:rPr lang="en-US" sz="2800" dirty="0" smtClean="0"/>
              <a:t>unit</a:t>
            </a:r>
            <a:endParaRPr lang="en-US" sz="2800" dirty="0"/>
          </a:p>
        </p:txBody>
      </p:sp>
      <p:pic>
        <p:nvPicPr>
          <p:cNvPr id="5122" name="Picture 2" descr="http://www.sparklebox.co.uk/blue/previews/7526-7550/_wp_generated/pp41b1cfa7_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67000"/>
            <a:ext cx="4939145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19600" y="152400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RF.K.2b, RF.K.2c, RF.K.2e</a:t>
            </a:r>
          </a:p>
          <a:p>
            <a:pPr algn="r"/>
            <a:r>
              <a:rPr lang="en-US" sz="1400" dirty="0" smtClean="0"/>
              <a:t>RF.1.2a, RF.1.2b, RF.1.2c, RF.1.2d, RF.1.3b, RF.1.3d, RF.1.3e</a:t>
            </a:r>
          </a:p>
          <a:p>
            <a:pPr algn="r"/>
            <a:r>
              <a:rPr lang="en-US" sz="1400" dirty="0" smtClean="0"/>
              <a:t>RF.2.3a, RF.2.3c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524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talk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When you talk, you use spoken language to express your thoughts, ideas, or </a:t>
            </a:r>
            <a:r>
              <a:rPr lang="en-US" sz="2800" dirty="0" smtClean="0"/>
              <a:t>feelings</a:t>
            </a:r>
            <a:endParaRPr lang="en-US" sz="2800" dirty="0"/>
          </a:p>
        </p:txBody>
      </p:sp>
      <p:pic>
        <p:nvPicPr>
          <p:cNvPr id="4098" name="Picture 2" descr="https://starodubtsevss.files.wordpress.com/2009/11/to_talk_into.jpg?w=450&amp;h=2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19400"/>
            <a:ext cx="5714998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781800" y="152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SL.1.b</a:t>
            </a:r>
          </a:p>
          <a:p>
            <a:pPr algn="r"/>
            <a:r>
              <a:rPr lang="en-US" dirty="0" smtClean="0"/>
              <a:t>SL.2.b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technology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4478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Systems and devices that have been created with scientific knowledge to help us </a:t>
            </a:r>
            <a:endParaRPr lang="en-US" sz="2800" dirty="0"/>
          </a:p>
        </p:txBody>
      </p:sp>
      <p:pic>
        <p:nvPicPr>
          <p:cNvPr id="2052" name="Picture 4" descr="http://childrenstech.com/files/2010/01/ipad_h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362200"/>
            <a:ext cx="3282422" cy="4010026"/>
          </a:xfrm>
          <a:prstGeom prst="rect">
            <a:avLst/>
          </a:prstGeom>
          <a:noFill/>
        </p:spPr>
      </p:pic>
      <p:pic>
        <p:nvPicPr>
          <p:cNvPr id="2056" name="Picture 8" descr="https://www.telekom.sk/swift_data/source/tm/eshop/globe_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"/>
            <a:ext cx="1313793" cy="1219200"/>
          </a:xfrm>
          <a:prstGeom prst="rect">
            <a:avLst/>
          </a:prstGeom>
          <a:noFill/>
        </p:spPr>
      </p:pic>
      <p:pic>
        <p:nvPicPr>
          <p:cNvPr id="2058" name="Picture 10" descr="http://www.imaginelearning.com/blog/wp-content/uploads/2012/09/Kids-using-Imagine-Learn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0"/>
            <a:ext cx="4848225" cy="26714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text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Any written material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152400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RL.K.1,4,5, RI.K.1,2,3,4,6,7,8,9, SL.K.1a, L.K.6</a:t>
            </a:r>
          </a:p>
          <a:p>
            <a:pPr algn="r"/>
            <a:r>
              <a:rPr lang="en-US" sz="1400" dirty="0" smtClean="0"/>
              <a:t>RL.1.1,5,6, RI.1,2,3,4,5,6,7,8,9, RF.1.4a, RF.1.4b, SL.1.1a, SL.1.1c, L.1.6</a:t>
            </a:r>
          </a:p>
          <a:p>
            <a:pPr algn="r"/>
            <a:r>
              <a:rPr lang="en-US" sz="1400" dirty="0" smtClean="0"/>
              <a:t>RL.2.1,7,RI.2.1,2,3,4,5,6,7,8,9, RF.2.4a, RF.2.4b, SL.2.1a, SL.21c, L.2.6 </a:t>
            </a:r>
            <a:endParaRPr lang="en-US" sz="1400" dirty="0"/>
          </a:p>
        </p:txBody>
      </p:sp>
      <p:pic>
        <p:nvPicPr>
          <p:cNvPr id="11" name="Picture 2" descr="https://singbookswithemily.files.wordpress.com/2010/05/halfway-down-milne-shepard-color.jpg"/>
          <p:cNvPicPr>
            <a:picLocks noChangeAspect="1" noChangeArrowheads="1"/>
          </p:cNvPicPr>
          <p:nvPr/>
        </p:nvPicPr>
        <p:blipFill>
          <a:blip r:embed="rId2" cstate="print"/>
          <a:srcRect t="3468" b="6357"/>
          <a:stretch>
            <a:fillRect/>
          </a:stretch>
        </p:blipFill>
        <p:spPr bwMode="auto">
          <a:xfrm>
            <a:off x="609600" y="1600200"/>
            <a:ext cx="3827585" cy="26537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343400"/>
            <a:ext cx="3146425" cy="2361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 descr="http://i.imgur.com/j4c8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8980">
            <a:off x="4382650" y="1451240"/>
            <a:ext cx="4132641" cy="2957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t</a:t>
            </a:r>
            <a:r>
              <a:rPr lang="en-US" sz="8000" b="1" dirty="0" smtClean="0"/>
              <a:t>ext feature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RI.1.5</a:t>
            </a:r>
          </a:p>
          <a:p>
            <a:pPr algn="r"/>
            <a:r>
              <a:rPr lang="en-US" dirty="0" smtClean="0"/>
              <a:t>RI.2.5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Parts of a book or article that help the reader find information or understand the text.  Text features can include headings, index, and photographs.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1-2  </a:t>
            </a:r>
            <a:endParaRPr lang="en-US" dirty="0"/>
          </a:p>
        </p:txBody>
      </p:sp>
      <p:pic>
        <p:nvPicPr>
          <p:cNvPr id="7" name="Picture 6" descr="e5dc460c3c6bd9896756d4d56477e6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048000"/>
            <a:ext cx="4800600" cy="370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topic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304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RI.1.9, SL.1.1a, SL.1.1c, W.1.1, W.1.7</a:t>
            </a:r>
          </a:p>
          <a:p>
            <a:pPr algn="r"/>
            <a:r>
              <a:rPr lang="en-US" sz="1200" dirty="0" smtClean="0"/>
              <a:t>RI.2.9, SL.2.1a, SL.2.1c, SL.2.3, W.2.1, W.2.2, W.2.5, W.2.7</a:t>
            </a:r>
          </a:p>
          <a:p>
            <a:pPr algn="r"/>
            <a:r>
              <a:rPr lang="en-US" sz="1200" dirty="0" smtClean="0"/>
              <a:t>RI.3.4, RI.3.5, RI.3.9, SL.3.1a, SL.3.1b, SL.3.1c, SL.3.4, W.3.1a, W.3.2a, W.3.2b, W.3.7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subject a writer is telling about.</a:t>
            </a:r>
          </a:p>
          <a:p>
            <a:r>
              <a:rPr lang="en-US" sz="2800" dirty="0" smtClean="0"/>
              <a:t>The idea or thing an informational book is about.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1-3  </a:t>
            </a:r>
            <a:endParaRPr lang="en-US" dirty="0"/>
          </a:p>
        </p:txBody>
      </p:sp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895600"/>
            <a:ext cx="3149600" cy="2362200"/>
          </a:xfrm>
          <a:prstGeom prst="rect">
            <a:avLst/>
          </a:prstGeom>
        </p:spPr>
      </p:pic>
      <p:pic>
        <p:nvPicPr>
          <p:cNvPr id="9" name="Picture 8" descr="download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62648" y="3471752"/>
            <a:ext cx="2514600" cy="2733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s</a:t>
            </a:r>
            <a:r>
              <a:rPr lang="en-US" sz="8000" b="1" dirty="0" smtClean="0"/>
              <a:t>elf-correct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RF.1.4c</a:t>
            </a:r>
          </a:p>
          <a:p>
            <a:pPr algn="r"/>
            <a:r>
              <a:rPr lang="en-US" dirty="0" smtClean="0"/>
              <a:t>RF.2.4c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Fixing a mistake while you are reading without getting help from anyone else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1-2  </a:t>
            </a:r>
            <a:endParaRPr lang="en-US" dirty="0"/>
          </a:p>
        </p:txBody>
      </p:sp>
      <p:pic>
        <p:nvPicPr>
          <p:cNvPr id="7" name="Picture 6" descr="download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667000"/>
            <a:ext cx="400599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verb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word that tells about an action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152401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LK.1b, L.K.5b, L.K.5d</a:t>
            </a:r>
          </a:p>
          <a:p>
            <a:pPr algn="r"/>
            <a:r>
              <a:rPr lang="en-US" dirty="0" smtClean="0"/>
              <a:t>L.1.1e, L.1.5d</a:t>
            </a:r>
          </a:p>
          <a:p>
            <a:pPr algn="r"/>
            <a:r>
              <a:rPr lang="en-US" dirty="0" smtClean="0"/>
              <a:t>L.2.5b</a:t>
            </a:r>
            <a:endParaRPr lang="en-US" dirty="0"/>
          </a:p>
        </p:txBody>
      </p:sp>
      <p:pic>
        <p:nvPicPr>
          <p:cNvPr id="47106" name="Picture 2" descr="http://c1.q-assets.com/images/products/p/fps/fps-107855_2z.jpg"/>
          <p:cNvPicPr>
            <a:picLocks noChangeAspect="1" noChangeArrowheads="1"/>
          </p:cNvPicPr>
          <p:nvPr/>
        </p:nvPicPr>
        <p:blipFill>
          <a:blip r:embed="rId2" cstate="print"/>
          <a:srcRect t="33557" b="4698"/>
          <a:stretch>
            <a:fillRect/>
          </a:stretch>
        </p:blipFill>
        <p:spPr bwMode="auto">
          <a:xfrm>
            <a:off x="1447800" y="1676400"/>
            <a:ext cx="5486400" cy="32669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50292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I  went  walking.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724400" y="5715000"/>
            <a:ext cx="457200" cy="8382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verb tenses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Unit 1</a:t>
            </a:r>
          </a:p>
          <a:p>
            <a:pPr algn="r"/>
            <a:r>
              <a:rPr lang="en-US" dirty="0" smtClean="0"/>
              <a:t>L.2.1d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954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form of verbs that show when an action takes place – </a:t>
            </a:r>
            <a:r>
              <a:rPr lang="en-US" sz="2800" i="1" dirty="0" smtClean="0"/>
              <a:t>past, present, future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1-3  </a:t>
            </a:r>
            <a:endParaRPr lang="en-US" dirty="0"/>
          </a:p>
        </p:txBody>
      </p:sp>
      <p:pic>
        <p:nvPicPr>
          <p:cNvPr id="5122" name="Picture 2" descr="http://2.bp.blogspot.com/-ZDIsw8u3JV0/UBCClVP6nCI/AAAAAAAAHSc/ay1TYAJ_swc/s1600/la_verb_tenses.gif"/>
          <p:cNvPicPr>
            <a:picLocks noChangeAspect="1" noChangeArrowheads="1"/>
          </p:cNvPicPr>
          <p:nvPr/>
        </p:nvPicPr>
        <p:blipFill>
          <a:blip r:embed="rId2" cstate="print"/>
          <a:srcRect b="5581"/>
          <a:stretch>
            <a:fillRect/>
          </a:stretch>
        </p:blipFill>
        <p:spPr bwMode="auto">
          <a:xfrm>
            <a:off x="228600" y="2971800"/>
            <a:ext cx="4800600" cy="3352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2800" y="2514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 will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eat</a:t>
            </a:r>
            <a:r>
              <a:rPr lang="en-US" sz="3200" dirty="0" smtClean="0">
                <a:latin typeface="Comic Sans MS" pitchFamily="66" charset="0"/>
              </a:rPr>
              <a:t> the apple.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267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ate</a:t>
            </a:r>
            <a:r>
              <a:rPr lang="en-US" sz="3200" dirty="0" smtClean="0">
                <a:latin typeface="Comic Sans MS" pitchFamily="66" charset="0"/>
              </a:rPr>
              <a:t> the apple.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33528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 am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eating</a:t>
            </a:r>
            <a:r>
              <a:rPr lang="en-US" sz="3200" dirty="0" smtClean="0">
                <a:latin typeface="Comic Sans MS" pitchFamily="66" charset="0"/>
              </a:rPr>
              <a:t> the apple.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5181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 have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eaten</a:t>
            </a:r>
            <a:r>
              <a:rPr lang="en-US" sz="3200" dirty="0" smtClean="0">
                <a:latin typeface="Comic Sans MS" pitchFamily="66" charset="0"/>
              </a:rPr>
              <a:t> the apple.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6324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vowel</a:t>
            </a:r>
          </a:p>
          <a:p>
            <a:endParaRPr lang="en-US" sz="8000" b="1" dirty="0" smtClean="0"/>
          </a:p>
          <a:p>
            <a:endParaRPr lang="en-US" sz="8000" b="1" dirty="0" smtClean="0"/>
          </a:p>
          <a:p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295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sound represented by a, e, </a:t>
            </a:r>
            <a:r>
              <a:rPr lang="en-US" sz="2800" dirty="0" err="1" smtClean="0"/>
              <a:t>i</a:t>
            </a:r>
            <a:r>
              <a:rPr lang="en-US" sz="2800" dirty="0" smtClean="0"/>
              <a:t>, o or u which is pronounced with your mouth open, allowing air to flow through it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15240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RF.K.3b, RF.K.2d</a:t>
            </a:r>
            <a:endParaRPr lang="en-US" dirty="0"/>
          </a:p>
        </p:txBody>
      </p:sp>
      <p:pic>
        <p:nvPicPr>
          <p:cNvPr id="7" name="Picture 4" descr="http://www.virtualmontessori.com/slide.001.png"/>
          <p:cNvPicPr>
            <a:picLocks noChangeAspect="1" noChangeArrowheads="1"/>
          </p:cNvPicPr>
          <p:nvPr/>
        </p:nvPicPr>
        <p:blipFill>
          <a:blip r:embed="rId2" cstate="print"/>
          <a:srcRect t="4085" b="1971"/>
          <a:stretch>
            <a:fillRect/>
          </a:stretch>
        </p:blipFill>
        <p:spPr bwMode="auto">
          <a:xfrm>
            <a:off x="1219200" y="2438400"/>
            <a:ext cx="5867400" cy="3869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v</a:t>
            </a:r>
            <a:r>
              <a:rPr lang="en-US" sz="8000" b="1" dirty="0" smtClean="0"/>
              <a:t>owel team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RF.1.3c</a:t>
            </a:r>
          </a:p>
          <a:p>
            <a:pPr algn="r"/>
            <a:r>
              <a:rPr lang="en-US" dirty="0" smtClean="0"/>
              <a:t>RF.2.3b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vowels together that make one sound in a word.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1-2  </a:t>
            </a:r>
            <a:endParaRPr lang="en-US" dirty="0"/>
          </a:p>
        </p:txBody>
      </p:sp>
      <p:pic>
        <p:nvPicPr>
          <p:cNvPr id="3076" name="Picture 4" descr="http://2.bp.blogspot.com/_nLmsVn-jLVk/TTW9DBO__rI/AAAAAAAACPI/Fdi8CfacLUE/s1600/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5999"/>
            <a:ext cx="5486400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and 2</a:t>
            </a:r>
            <a:endParaRPr lang="en-US" dirty="0"/>
          </a:p>
        </p:txBody>
      </p:sp>
      <p:pic>
        <p:nvPicPr>
          <p:cNvPr id="8194" name="Picture 2" descr="http://cdn.clickscoop.com/wp-content/uploads/2011/06/ques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57200"/>
            <a:ext cx="6096000" cy="607843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34200" y="15240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L.K.1d</a:t>
            </a:r>
          </a:p>
          <a:p>
            <a:pPr algn="r"/>
            <a:r>
              <a:rPr lang="en-US" dirty="0" smtClean="0"/>
              <a:t>RL.2.1, RI.2.1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1600200"/>
            <a:ext cx="23423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Which thing or</a:t>
            </a:r>
          </a:p>
          <a:p>
            <a:r>
              <a:rPr lang="en-US" sz="2800" dirty="0" smtClean="0"/>
              <a:t>kind of thing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304800"/>
            <a:ext cx="6324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what</a:t>
            </a:r>
          </a:p>
          <a:p>
            <a:endParaRPr lang="en-US" sz="8000" b="1" dirty="0" smtClean="0"/>
          </a:p>
          <a:p>
            <a:endParaRPr lang="en-US" sz="8000" b="1" dirty="0" smtClean="0"/>
          </a:p>
          <a:p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when</a:t>
            </a:r>
          </a:p>
          <a:p>
            <a:endParaRPr lang="en-US" sz="8000" b="1" dirty="0" smtClean="0"/>
          </a:p>
          <a:p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and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5903893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time that something  happens</a:t>
            </a: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15240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L.K.1d</a:t>
            </a:r>
          </a:p>
          <a:p>
            <a:pPr algn="r"/>
            <a:r>
              <a:rPr lang="en-US" dirty="0" smtClean="0"/>
              <a:t>RL.2.1, RI.2.1</a:t>
            </a:r>
            <a:endParaRPr lang="en-US" dirty="0"/>
          </a:p>
        </p:txBody>
      </p:sp>
      <p:pic>
        <p:nvPicPr>
          <p:cNvPr id="7170" name="Picture 2" descr="http://images.clipartpanda.com/clock-clip-art-4ib4BM5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4514850" cy="451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where</a:t>
            </a:r>
          </a:p>
          <a:p>
            <a:endParaRPr lang="en-US" sz="8000" b="1" dirty="0" smtClean="0"/>
          </a:p>
          <a:p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and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place or location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15240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L.K.1d</a:t>
            </a:r>
          </a:p>
          <a:p>
            <a:pPr algn="r"/>
            <a:r>
              <a:rPr lang="en-US" dirty="0" smtClean="0"/>
              <a:t>RL.2.1, RI.2.1</a:t>
            </a:r>
            <a:endParaRPr lang="en-US" dirty="0"/>
          </a:p>
        </p:txBody>
      </p:sp>
      <p:pic>
        <p:nvPicPr>
          <p:cNvPr id="6146" name="Picture 2" descr="http://utbblogs.com/home/bradu25/public_html/wp-content/uploads/2015/04/location-clipart-midkiffaries_Ruffled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5094542" cy="5107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85800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who</a:t>
            </a:r>
          </a:p>
          <a:p>
            <a:endParaRPr lang="en-US" sz="8000" b="1" dirty="0" smtClean="0"/>
          </a:p>
          <a:p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172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and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15240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L.K.1d</a:t>
            </a:r>
          </a:p>
          <a:p>
            <a:pPr algn="r"/>
            <a:r>
              <a:rPr lang="en-US" dirty="0" smtClean="0"/>
              <a:t>RL.2.1, RI.2.1</a:t>
            </a:r>
            <a:endParaRPr lang="en-US" dirty="0"/>
          </a:p>
        </p:txBody>
      </p:sp>
      <p:pic>
        <p:nvPicPr>
          <p:cNvPr id="5122" name="Picture 2" descr="http://www.youngcarers.net.au/storage/who_is_kid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3627118" cy="3810000"/>
          </a:xfrm>
          <a:prstGeom prst="rect">
            <a:avLst/>
          </a:prstGeom>
          <a:noFill/>
        </p:spPr>
      </p:pic>
      <p:pic>
        <p:nvPicPr>
          <p:cNvPr id="5124" name="Picture 4" descr="http://www.cablexpress.com/default/assets/File/threepigs_wol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057400"/>
            <a:ext cx="4561996" cy="4343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971800" y="1219200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What or which person or people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and 2</a:t>
            </a:r>
            <a:endParaRPr lang="en-US" dirty="0"/>
          </a:p>
        </p:txBody>
      </p:sp>
      <p:pic>
        <p:nvPicPr>
          <p:cNvPr id="4098" name="Picture 2" descr="http://www.wsnewspublishers.com/wp-content/uploads/2015/05/W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6400800" cy="640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34200" y="15240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L.K.1d</a:t>
            </a:r>
          </a:p>
          <a:p>
            <a:pPr algn="r"/>
            <a:r>
              <a:rPr lang="en-US" dirty="0" smtClean="0"/>
              <a:t>RL.2.1, RI.2.1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304800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why</a:t>
            </a:r>
          </a:p>
          <a:p>
            <a:endParaRPr lang="en-US" sz="8000" b="1" dirty="0" smtClean="0"/>
          </a:p>
          <a:p>
            <a:endParaRPr lang="en-US" sz="8000" b="1" dirty="0"/>
          </a:p>
        </p:txBody>
      </p:sp>
      <p:sp>
        <p:nvSpPr>
          <p:cNvPr id="11" name="Rectangle 10"/>
          <p:cNvSpPr/>
          <p:nvPr/>
        </p:nvSpPr>
        <p:spPr>
          <a:xfrm>
            <a:off x="990600" y="1676400"/>
            <a:ext cx="195277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For what </a:t>
            </a:r>
          </a:p>
          <a:p>
            <a:r>
              <a:rPr lang="en-US" sz="2800" dirty="0" smtClean="0"/>
              <a:t>reason, </a:t>
            </a:r>
          </a:p>
          <a:p>
            <a:r>
              <a:rPr lang="en-US" sz="2800" dirty="0" smtClean="0"/>
              <a:t>purpose, or </a:t>
            </a:r>
          </a:p>
          <a:p>
            <a:r>
              <a:rPr lang="en-US" sz="2800" dirty="0" smtClean="0"/>
              <a:t>cause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sentence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set of words that expresses a complete thought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867400"/>
            <a:ext cx="44958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I  see  a  bike.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L.K.2a</a:t>
            </a:r>
          </a:p>
          <a:p>
            <a:pPr algn="r"/>
            <a:r>
              <a:rPr lang="en-US" dirty="0" smtClean="0"/>
              <a:t>RF.1.1a, L.1.1c, L.1.2b</a:t>
            </a:r>
          </a:p>
          <a:p>
            <a:pPr algn="r"/>
            <a:r>
              <a:rPr lang="en-US" dirty="0" smtClean="0"/>
              <a:t>SL.2.5</a:t>
            </a:r>
          </a:p>
        </p:txBody>
      </p:sp>
      <p:pic>
        <p:nvPicPr>
          <p:cNvPr id="43010" name="Picture 2" descr="http://cdn.kidscreen.com/wp/wp-content/uploads/2012/06/FrogAndToad2.jpg?182d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403" y="2133600"/>
            <a:ext cx="4750216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setting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RL.K.2</a:t>
            </a:r>
          </a:p>
          <a:p>
            <a:pPr algn="r"/>
            <a:r>
              <a:rPr lang="en-US" dirty="0" smtClean="0"/>
              <a:t>RL.1.2</a:t>
            </a:r>
          </a:p>
          <a:p>
            <a:pPr algn="r"/>
            <a:r>
              <a:rPr lang="en-US" dirty="0" smtClean="0"/>
              <a:t>RL.2.7</a:t>
            </a:r>
          </a:p>
          <a:p>
            <a:pPr algn="r"/>
            <a:r>
              <a:rPr lang="en-US" dirty="0" smtClean="0"/>
              <a:t>RL.3.7, RL.3.9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3716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place where something happens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K- 3 </a:t>
            </a:r>
            <a:endParaRPr lang="en-US" dirty="0"/>
          </a:p>
        </p:txBody>
      </p:sp>
      <p:pic>
        <p:nvPicPr>
          <p:cNvPr id="14338" name="Picture 2" descr="http://img1.etsystatic.com/000/0/5514431/il_fullxfull.137661517.jpg?ref=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832432" cy="4257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s</a:t>
            </a:r>
            <a:r>
              <a:rPr lang="en-US" sz="8000" b="1" dirty="0" smtClean="0"/>
              <a:t>hort vowel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RF.K.3b</a:t>
            </a:r>
          </a:p>
          <a:p>
            <a:pPr algn="r"/>
            <a:r>
              <a:rPr lang="en-US" dirty="0" smtClean="0"/>
              <a:t>RF..1.2a</a:t>
            </a:r>
          </a:p>
          <a:p>
            <a:pPr algn="r"/>
            <a:r>
              <a:rPr lang="en-US" dirty="0" smtClean="0"/>
              <a:t>RF.2.3a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vowel sound that does not sound like the letter name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K-2 </a:t>
            </a:r>
            <a:endParaRPr lang="en-US" dirty="0"/>
          </a:p>
        </p:txBody>
      </p:sp>
      <p:pic>
        <p:nvPicPr>
          <p:cNvPr id="13314" name="Picture 2" descr="http://wwww.esu2.org/tc/images/PosterShortVowel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0"/>
            <a:ext cx="3155360" cy="408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simple sentence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L.2.1</a:t>
            </a:r>
          </a:p>
          <a:p>
            <a:pPr algn="r"/>
            <a:r>
              <a:rPr lang="en-US" dirty="0" smtClean="0"/>
              <a:t>L.3.1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sentence that contains a subject and a verb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2-3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257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complete thought</a:t>
            </a:r>
            <a:endParaRPr lang="en-US" sz="2800" dirty="0"/>
          </a:p>
        </p:txBody>
      </p:sp>
      <p:pic>
        <p:nvPicPr>
          <p:cNvPr id="23554" name="Picture 2" descr="https://s-media-cache-ak0.pinimg.com/736x/09/13/03/09130362e838990ca07081c2d381e4c7.jpg"/>
          <p:cNvPicPr>
            <a:picLocks noChangeAspect="1" noChangeArrowheads="1"/>
          </p:cNvPicPr>
          <p:nvPr/>
        </p:nvPicPr>
        <p:blipFill>
          <a:blip r:embed="rId2" cstate="print"/>
          <a:srcRect l="2222" t="8016" r="2222" b="70341"/>
          <a:stretch>
            <a:fillRect/>
          </a:stretch>
        </p:blipFill>
        <p:spPr bwMode="auto">
          <a:xfrm>
            <a:off x="914400" y="2590800"/>
            <a:ext cx="7524044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song</a:t>
            </a:r>
            <a:endParaRPr lang="en-US" sz="8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and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524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Words sung to a tune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152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RL.2.4</a:t>
            </a:r>
            <a:endParaRPr lang="en-US" dirty="0"/>
          </a:p>
        </p:txBody>
      </p:sp>
      <p:pic>
        <p:nvPicPr>
          <p:cNvPr id="11265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62200"/>
            <a:ext cx="6010275" cy="336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62200" y="5867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the spider to hear a song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speaker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SL.2.3</a:t>
            </a:r>
          </a:p>
          <a:p>
            <a:pPr algn="r"/>
            <a:r>
              <a:rPr lang="en-US" dirty="0" smtClean="0"/>
              <a:t>SL.3.3</a:t>
            </a:r>
          </a:p>
          <a:p>
            <a:pPr algn="r"/>
            <a:r>
              <a:rPr lang="en-US" dirty="0" smtClean="0"/>
              <a:t>SL.4.3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person who is talking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2-4  </a:t>
            </a:r>
            <a:endParaRPr lang="en-US" dirty="0"/>
          </a:p>
        </p:txBody>
      </p:sp>
      <p:pic>
        <p:nvPicPr>
          <p:cNvPr id="21506" name="Picture 2" descr="http://x1.sdimgs.com/sd_static/a/213595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3513909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www.worrywisekids.org/sites/default/files/Sample%20Accommodations%20for%20Anxious%20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408167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2057400" y="2133600"/>
            <a:ext cx="838200" cy="11430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spelling patterns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04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L.2.2</a:t>
            </a:r>
          </a:p>
          <a:p>
            <a:pPr algn="r"/>
            <a:r>
              <a:rPr lang="en-US" dirty="0" smtClean="0"/>
              <a:t>L.3.2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Multiple spellings for the very same sound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2-3  </a:t>
            </a:r>
            <a:endParaRPr lang="en-US" dirty="0"/>
          </a:p>
        </p:txBody>
      </p:sp>
      <p:pic>
        <p:nvPicPr>
          <p:cNvPr id="20486" name="Picture 6" descr="http://www.sparklebox.co.uk/6511-6520/_wp_generated/pp1f46fcf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5562600" cy="395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710</Words>
  <Application>Microsoft Office PowerPoint</Application>
  <PresentationFormat>On-screen Show (4:3)</PresentationFormat>
  <Paragraphs>174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Second Grade  ELA Domain Specific Words S thru Z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Grade  Domain Specific Words S thru Z</dc:title>
  <dc:creator>Susan</dc:creator>
  <cp:lastModifiedBy>st</cp:lastModifiedBy>
  <cp:revision>25</cp:revision>
  <dcterms:created xsi:type="dcterms:W3CDTF">2015-06-02T01:57:12Z</dcterms:created>
  <dcterms:modified xsi:type="dcterms:W3CDTF">2015-06-15T21:00:19Z</dcterms:modified>
</cp:coreProperties>
</file>