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82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entral.com/" TargetMode="External"/><Relationship Id="rId2" Type="http://schemas.openxmlformats.org/officeDocument/2006/relationships/hyperlink" Target="https://kids.wordsmyth.net/w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dictionary.reverso.net/english-cobuil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First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ELA Domain </a:t>
            </a:r>
            <a:r>
              <a:rPr lang="en-US" dirty="0" smtClean="0"/>
              <a:t>Specific Words</a:t>
            </a:r>
            <a:br>
              <a:rPr lang="en-US" dirty="0" smtClean="0"/>
            </a:br>
            <a:r>
              <a:rPr lang="en-US" sz="3200" dirty="0"/>
              <a:t>S</a:t>
            </a:r>
            <a:r>
              <a:rPr lang="en-US" sz="3200" dirty="0" smtClean="0"/>
              <a:t> thru </a:t>
            </a:r>
            <a:r>
              <a:rPr lang="en-US" sz="3200" dirty="0"/>
              <a:t>Z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Adapted from: </a:t>
            </a:r>
          </a:p>
          <a:p>
            <a:r>
              <a:rPr lang="en-US" sz="1400" u="sng" dirty="0" smtClean="0">
                <a:solidFill>
                  <a:schemeClr val="tx1"/>
                </a:solidFill>
              </a:rPr>
              <a:t>Vocabulary for the Common Core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Marzano</a:t>
            </a:r>
            <a:r>
              <a:rPr lang="en-US" sz="1400" dirty="0" smtClean="0">
                <a:solidFill>
                  <a:schemeClr val="tx1"/>
                </a:solidFill>
              </a:rPr>
              <a:t>, 2013)</a:t>
            </a:r>
          </a:p>
          <a:p>
            <a:r>
              <a:rPr lang="en-US" sz="1400" dirty="0" smtClean="0">
                <a:hlinkClick r:id="rId2"/>
              </a:rPr>
              <a:t>https://kids.wordsmyth.net/we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http://www.wordcentral.com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4"/>
              </a:rPr>
              <a:t>http://dictionary.reverso.net/english-cobuild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www.google.com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https://images.google.com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Vocabulary Team: </a:t>
            </a:r>
          </a:p>
          <a:p>
            <a:pPr algn="ctr"/>
            <a:r>
              <a:rPr lang="en-US" sz="1400" dirty="0" smtClean="0"/>
              <a:t>Jenny Felts, Susan Hensley, Andrea </a:t>
            </a:r>
            <a:r>
              <a:rPr lang="en-US" sz="1400" dirty="0" err="1" smtClean="0"/>
              <a:t>Hixon</a:t>
            </a:r>
            <a:r>
              <a:rPr lang="en-US" sz="1400" dirty="0" smtClean="0"/>
              <a:t>, Susan Huntington, Karla </a:t>
            </a:r>
            <a:r>
              <a:rPr lang="en-US" sz="1400" dirty="0" err="1" smtClean="0"/>
              <a:t>Magarin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Karen Maloney, Renee Simpson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spell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name or write the letters of a word in correct order, </a:t>
            </a:r>
            <a:r>
              <a:rPr lang="en-US" sz="2800" i="1" dirty="0" smtClean="0"/>
              <a:t>as in “c-a-t” spells “cat”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RF.1.3b, RF.1.3g</a:t>
            </a:r>
          </a:p>
          <a:p>
            <a:pPr algn="r"/>
            <a:r>
              <a:rPr lang="en-US" dirty="0" smtClean="0"/>
              <a:t>L.1.2, L.1.2e</a:t>
            </a:r>
            <a:endParaRPr lang="en-US" dirty="0"/>
          </a:p>
        </p:txBody>
      </p:sp>
      <p:pic>
        <p:nvPicPr>
          <p:cNvPr id="17410" name="Picture 2" descr="http://comicphonics.files.wordpress.com/2013/04/child-writes-c-a-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4234596" cy="385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.allday.ru/uploads/posts/2010-07/thumbs/1280333796_fop-25janbrett-goldilocks-runaw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124200" cy="4180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story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story is a description of an event or something that happened to </a:t>
            </a:r>
            <a:r>
              <a:rPr lang="en-US" sz="2800" dirty="0" smtClean="0"/>
              <a:t>someone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1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L.K.2, RL.K.6, RL.K.7, RL.K.9</a:t>
            </a:r>
          </a:p>
          <a:p>
            <a:pPr algn="r"/>
            <a:r>
              <a:rPr lang="en-US" sz="1400" dirty="0" smtClean="0"/>
              <a:t>RL.1.2, RL.1.4, RL.1.5, RL.1.6, RL.1.7, RL.1.9</a:t>
            </a:r>
          </a:p>
          <a:p>
            <a:pPr algn="r"/>
            <a:r>
              <a:rPr lang="en-US" sz="1400" dirty="0" smtClean="0"/>
              <a:t>RL.2.2, RL.2.4, RL.2.5, RL.2.9, RI.2.10, SL.2.4,Sl&gt;2.5 </a:t>
            </a:r>
            <a:endParaRPr lang="en-US" sz="1400" dirty="0"/>
          </a:p>
        </p:txBody>
      </p:sp>
      <p:pic>
        <p:nvPicPr>
          <p:cNvPr id="8202" name="Picture 10" descr="http://i.allday.ru/uploads/posts/2010-07/thumbs/1280333844_fop-23janbrett-goldilocks-hereshe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762500" cy="2990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suggestion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you make a suggestion, you put forward an idea or plan for someone to think </a:t>
            </a:r>
            <a:r>
              <a:rPr lang="en-US" sz="2800" dirty="0" smtClean="0"/>
              <a:t>about</a:t>
            </a:r>
            <a:endParaRPr lang="en-US" sz="2800" dirty="0"/>
          </a:p>
        </p:txBody>
      </p:sp>
      <p:pic>
        <p:nvPicPr>
          <p:cNvPr id="6146" name="Picture 2" descr="https://encrypted-tbn0.gstatic.com/images?q=tbn:ANd9GcRrPY6_tHL6hIDeqnYh6TRdRVctmjTBBvwpYlY-g0z-5MwvtSL1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5052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81800" y="15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W.K.5</a:t>
            </a:r>
          </a:p>
          <a:p>
            <a:pPr algn="r"/>
            <a:r>
              <a:rPr lang="en-US" dirty="0" smtClean="0"/>
              <a:t>W.1.5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syllable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syllable is a part of a word that contains one vowel sound and that is pronounced as a </a:t>
            </a:r>
            <a:r>
              <a:rPr lang="en-US" sz="2800" dirty="0" smtClean="0"/>
              <a:t>unit</a:t>
            </a:r>
            <a:endParaRPr lang="en-US" sz="2800" dirty="0"/>
          </a:p>
        </p:txBody>
      </p:sp>
      <p:pic>
        <p:nvPicPr>
          <p:cNvPr id="5122" name="Picture 2" descr="http://www.sparklebox.co.uk/blue/previews/7526-7550/_wp_generated/pp41b1cfa7_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4939145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600" y="1524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RF.K.2b, RF.K.2c, RF.K.2e</a:t>
            </a:r>
          </a:p>
          <a:p>
            <a:pPr algn="r"/>
            <a:r>
              <a:rPr lang="en-US" sz="1400" dirty="0" smtClean="0"/>
              <a:t>RF.1.2a, RF.1.2b, RF.1.2c, RF.1.2d, RF.1.3b, RF.1.3d, RF.1.3e</a:t>
            </a:r>
          </a:p>
          <a:p>
            <a:pPr algn="r"/>
            <a:r>
              <a:rPr lang="en-US" sz="1400" dirty="0" smtClean="0"/>
              <a:t>RF.2.3a, RF.2.3c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t</a:t>
            </a:r>
            <a:r>
              <a:rPr lang="en-US" sz="8000" b="1" dirty="0" smtClean="0"/>
              <a:t>able of contents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RI.1.5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list of chapters or sections</a:t>
            </a:r>
          </a:p>
          <a:p>
            <a:r>
              <a:rPr lang="en-US" sz="2800" dirty="0" smtClean="0"/>
              <a:t>of a book with the pages</a:t>
            </a:r>
          </a:p>
          <a:p>
            <a:r>
              <a:rPr lang="en-US" sz="2800" dirty="0" smtClean="0"/>
              <a:t>each one starts 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pic>
        <p:nvPicPr>
          <p:cNvPr id="13314" name="Picture 2" descr="http://www.deepspacesparkle.com/wp-content/uploads/2011/09/table-of-cont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7122">
            <a:off x="4595628" y="2084330"/>
            <a:ext cx="315959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talk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you talk, you use spoken language to express your thoughts, ideas, or </a:t>
            </a:r>
            <a:r>
              <a:rPr lang="en-US" sz="2800" dirty="0" smtClean="0"/>
              <a:t>feelings</a:t>
            </a:r>
            <a:endParaRPr lang="en-US" sz="2800" dirty="0"/>
          </a:p>
        </p:txBody>
      </p:sp>
      <p:pic>
        <p:nvPicPr>
          <p:cNvPr id="4098" name="Picture 2" descr="https://starodubtsevss.files.wordpress.com/2009/11/to_talk_into.jpg?w=450&amp;h=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714998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81800" y="15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SL.1.b</a:t>
            </a:r>
          </a:p>
          <a:p>
            <a:pPr algn="r"/>
            <a:r>
              <a:rPr lang="en-US" dirty="0" smtClean="0"/>
              <a:t>SL.2.b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technology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Systems and devices that have been created with scientific knowledge to help us </a:t>
            </a:r>
            <a:endParaRPr lang="en-US" sz="2800" dirty="0"/>
          </a:p>
        </p:txBody>
      </p:sp>
      <p:pic>
        <p:nvPicPr>
          <p:cNvPr id="2052" name="Picture 4" descr="http://childrenstech.com/files/2010/01/ipad_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282422" cy="4010026"/>
          </a:xfrm>
          <a:prstGeom prst="rect">
            <a:avLst/>
          </a:prstGeom>
          <a:noFill/>
        </p:spPr>
      </p:pic>
      <p:pic>
        <p:nvPicPr>
          <p:cNvPr id="2056" name="Picture 8" descr="https://www.telekom.sk/swift_data/source/tm/eshop/globe_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1313793" cy="1219200"/>
          </a:xfrm>
          <a:prstGeom prst="rect">
            <a:avLst/>
          </a:prstGeom>
          <a:noFill/>
        </p:spPr>
      </p:pic>
      <p:pic>
        <p:nvPicPr>
          <p:cNvPr id="2058" name="Picture 10" descr="http://www.imaginelearning.com/blog/wp-content/uploads/2012/09/Kids-using-Imagine-Lear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848225" cy="2671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text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written material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RL.K.1,4,5, RI.K.1,2,3,4,6,7,8,9, SL.K.1a, L.K.6</a:t>
            </a:r>
          </a:p>
          <a:p>
            <a:pPr algn="r"/>
            <a:r>
              <a:rPr lang="en-US" sz="1400" dirty="0" smtClean="0"/>
              <a:t>RL.1.1,5,6, RI.1,2,3,4,5,6,7,8,9, RF.1.4a, RF.1.4b, SL.1.1a, SL.1.1c, L.1.6</a:t>
            </a:r>
          </a:p>
          <a:p>
            <a:pPr algn="r"/>
            <a:r>
              <a:rPr lang="en-US" sz="1400" dirty="0" smtClean="0"/>
              <a:t>RL.2.1,7,RI.2.1,2,3,4,5,6,7,8,9, RF.2.4a, RF.2.4b, SL.2.1a, SL.21c, L.2.6 </a:t>
            </a:r>
            <a:endParaRPr lang="en-US" sz="1400" dirty="0"/>
          </a:p>
        </p:txBody>
      </p:sp>
      <p:pic>
        <p:nvPicPr>
          <p:cNvPr id="11" name="Picture 2" descr="https://singbookswithemily.files.wordpress.com/2010/05/halfway-down-milne-shepard-color.jpg"/>
          <p:cNvPicPr>
            <a:picLocks noChangeAspect="1" noChangeArrowheads="1"/>
          </p:cNvPicPr>
          <p:nvPr/>
        </p:nvPicPr>
        <p:blipFill>
          <a:blip r:embed="rId2" cstate="print"/>
          <a:srcRect t="3468" b="6357"/>
          <a:stretch>
            <a:fillRect/>
          </a:stretch>
        </p:blipFill>
        <p:spPr bwMode="auto">
          <a:xfrm>
            <a:off x="609600" y="1600200"/>
            <a:ext cx="3827585" cy="2653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343400"/>
            <a:ext cx="3146425" cy="2361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i.imgur.com/j4c8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8980">
            <a:off x="4382650" y="1451240"/>
            <a:ext cx="4132641" cy="2957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t</a:t>
            </a:r>
            <a:r>
              <a:rPr lang="en-US" sz="8000" b="1" dirty="0" smtClean="0"/>
              <a:t>ext feature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RI.1.5</a:t>
            </a:r>
          </a:p>
          <a:p>
            <a:pPr algn="r"/>
            <a:r>
              <a:rPr lang="en-US" dirty="0" smtClean="0"/>
              <a:t>RI.2.5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Parts of a book or article that help the reader find information or understand the text.  Text features can include headings, index, and </a:t>
            </a:r>
            <a:r>
              <a:rPr lang="en-US" sz="2800" dirty="0" smtClean="0"/>
              <a:t>photographs.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 </a:t>
            </a:r>
            <a:endParaRPr lang="en-US" dirty="0"/>
          </a:p>
        </p:txBody>
      </p:sp>
      <p:pic>
        <p:nvPicPr>
          <p:cNvPr id="7" name="Picture 6" descr="e5dc460c3c6bd9896756d4d56477e6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048000"/>
            <a:ext cx="4800600" cy="370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thoughts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Unit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Ideas that result from thinking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pic>
        <p:nvPicPr>
          <p:cNvPr id="8194" name="Picture 2" descr="http://assets.inarkansas.com/41079/jumbled-thoughts-dyslexia-brain-gears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60441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segment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RF.K.2b, RF.K.2c</a:t>
            </a:r>
          </a:p>
          <a:p>
            <a:pPr algn="r"/>
            <a:r>
              <a:rPr lang="en-US" dirty="0" smtClean="0"/>
              <a:t>RF.1.2d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Separate or break something into parts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 </a:t>
            </a:r>
            <a:endParaRPr lang="en-US" dirty="0"/>
          </a:p>
        </p:txBody>
      </p:sp>
      <p:pic>
        <p:nvPicPr>
          <p:cNvPr id="16388" name="Picture 4" descr="http://spearmarketing.com/blog/wp-content/uploads/2010/11/orange-seg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4724400" cy="3703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topic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04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RI.1.9, SL.1.1a, SL.1.1c, W.1.1, W.1.7</a:t>
            </a:r>
          </a:p>
          <a:p>
            <a:pPr algn="r"/>
            <a:r>
              <a:rPr lang="en-US" sz="1200" dirty="0" smtClean="0"/>
              <a:t>RI.2.9, SL.2.1a, SL.2.1c, SL.2.3, W.2.1, W.2.2, W.2.5, W.2.7</a:t>
            </a:r>
          </a:p>
          <a:p>
            <a:pPr algn="r"/>
            <a:r>
              <a:rPr lang="en-US" sz="1200" dirty="0" smtClean="0"/>
              <a:t>RI.3.4, RI.3.5, RI.3.9, SL.3.1a, SL.3.1b, SL.3.1c, SL.3.4, W.3.1a, W.3.2a, W.3.2b, W.3.7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subject a writer is telling about.</a:t>
            </a:r>
          </a:p>
          <a:p>
            <a:r>
              <a:rPr lang="en-US" sz="2800" dirty="0" smtClean="0"/>
              <a:t>The idea or thing an informational book is about.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 </a:t>
            </a:r>
            <a:endParaRPr lang="en-US" dirty="0"/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3149600" cy="2362200"/>
          </a:xfrm>
          <a:prstGeom prst="rect">
            <a:avLst/>
          </a:prstGeom>
        </p:spPr>
      </p:pic>
      <p:pic>
        <p:nvPicPr>
          <p:cNvPr id="9" name="Picture 8" descr="download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62648" y="3471752"/>
            <a:ext cx="2514600" cy="273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verb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that tells about an action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LK.1b, L.K.5b, L.K.5d</a:t>
            </a:r>
          </a:p>
          <a:p>
            <a:pPr algn="r"/>
            <a:r>
              <a:rPr lang="en-US" dirty="0" smtClean="0"/>
              <a:t>L.1.1e, L.1.5d</a:t>
            </a:r>
          </a:p>
          <a:p>
            <a:pPr algn="r"/>
            <a:r>
              <a:rPr lang="en-US" dirty="0" smtClean="0"/>
              <a:t>L.2.5b</a:t>
            </a:r>
            <a:endParaRPr lang="en-US" dirty="0"/>
          </a:p>
        </p:txBody>
      </p:sp>
      <p:pic>
        <p:nvPicPr>
          <p:cNvPr id="47106" name="Picture 2" descr="http://c1.q-assets.com/images/products/p/fps/fps-107855_2z.jpg"/>
          <p:cNvPicPr>
            <a:picLocks noChangeAspect="1" noChangeArrowheads="1"/>
          </p:cNvPicPr>
          <p:nvPr/>
        </p:nvPicPr>
        <p:blipFill>
          <a:blip r:embed="rId2" cstate="print"/>
          <a:srcRect t="33557" b="4698"/>
          <a:stretch>
            <a:fillRect/>
          </a:stretch>
        </p:blipFill>
        <p:spPr bwMode="auto">
          <a:xfrm>
            <a:off x="1447800" y="1676400"/>
            <a:ext cx="5486400" cy="32669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029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I  went  walking.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724400" y="5715000"/>
            <a:ext cx="457200" cy="8382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verb tenses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Unit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form of verbs that show when an action takes place – </a:t>
            </a:r>
            <a:r>
              <a:rPr lang="en-US" sz="2800" i="1" dirty="0" smtClean="0"/>
              <a:t>past, present, future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 </a:t>
            </a:r>
            <a:endParaRPr lang="en-US" dirty="0"/>
          </a:p>
        </p:txBody>
      </p:sp>
      <p:pic>
        <p:nvPicPr>
          <p:cNvPr id="5122" name="Picture 2" descr="http://2.bp.blogspot.com/-ZDIsw8u3JV0/UBCClVP6nCI/AAAAAAAAHSc/ay1TYAJ_swc/s1600/la_verb_tenses.gif"/>
          <p:cNvPicPr>
            <a:picLocks noChangeAspect="1" noChangeArrowheads="1"/>
          </p:cNvPicPr>
          <p:nvPr/>
        </p:nvPicPr>
        <p:blipFill>
          <a:blip r:embed="rId2" cstate="print"/>
          <a:srcRect b="5581"/>
          <a:stretch>
            <a:fillRect/>
          </a:stretch>
        </p:blipFill>
        <p:spPr bwMode="auto">
          <a:xfrm>
            <a:off x="228600" y="2971800"/>
            <a:ext cx="48006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2514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will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eat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26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ate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352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am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eating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181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have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eaten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vowel</a:t>
            </a:r>
          </a:p>
          <a:p>
            <a:endParaRPr lang="en-US" sz="8000" b="1" dirty="0" smtClean="0"/>
          </a:p>
          <a:p>
            <a:endParaRPr lang="en-US" sz="8000" b="1" dirty="0" smtClean="0"/>
          </a:p>
          <a:p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sound represented by a, e, </a:t>
            </a:r>
            <a:r>
              <a:rPr lang="en-US" sz="2800" dirty="0" err="1" smtClean="0"/>
              <a:t>i</a:t>
            </a:r>
            <a:r>
              <a:rPr lang="en-US" sz="2800" dirty="0" smtClean="0"/>
              <a:t>, o or u which is pronounced with your mouth open, allowing air to flow through 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RF.K.3b, RF.K.2d</a:t>
            </a:r>
            <a:endParaRPr lang="en-US" dirty="0"/>
          </a:p>
        </p:txBody>
      </p:sp>
      <p:pic>
        <p:nvPicPr>
          <p:cNvPr id="7" name="Picture 4" descr="http://www.virtualmontessori.com/slide.001.png"/>
          <p:cNvPicPr>
            <a:picLocks noChangeAspect="1" noChangeArrowheads="1"/>
          </p:cNvPicPr>
          <p:nvPr/>
        </p:nvPicPr>
        <p:blipFill>
          <a:blip r:embed="rId2" cstate="print"/>
          <a:srcRect t="4085" b="1971"/>
          <a:stretch>
            <a:fillRect/>
          </a:stretch>
        </p:blipFill>
        <p:spPr bwMode="auto">
          <a:xfrm>
            <a:off x="1219200" y="2438400"/>
            <a:ext cx="5867400" cy="3869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v</a:t>
            </a:r>
            <a:r>
              <a:rPr lang="en-US" sz="8000" b="1" dirty="0" smtClean="0"/>
              <a:t>owel team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RF.1.3c</a:t>
            </a:r>
          </a:p>
          <a:p>
            <a:pPr algn="r"/>
            <a:r>
              <a:rPr lang="en-US" dirty="0" smtClean="0"/>
              <a:t>RF.2.3b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vowels together that make one sound in a word.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 </a:t>
            </a:r>
            <a:endParaRPr lang="en-US" dirty="0"/>
          </a:p>
        </p:txBody>
      </p:sp>
      <p:pic>
        <p:nvPicPr>
          <p:cNvPr id="3076" name="Picture 4" descr="http://2.bp.blogspot.com/_nLmsVn-jLVk/TTW9DBO__rI/AAAAAAAACPI/Fdi8CfacLUE/s1600/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5999"/>
            <a:ext cx="54864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wind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movement of air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pic>
        <p:nvPicPr>
          <p:cNvPr id="2058" name="Picture 10" descr="http://3.bp.blogspot.com/-gl7vxecQZLg/UlvjE-jebGI/AAAAAAAAAtI/2z7MrDOfSNQ/s640/wind+blew+page.jpg"/>
          <p:cNvPicPr>
            <a:picLocks noChangeAspect="1" noChangeArrowheads="1"/>
          </p:cNvPicPr>
          <p:nvPr/>
        </p:nvPicPr>
        <p:blipFill>
          <a:blip r:embed="rId2" cstate="print"/>
          <a:srcRect t="2000" b="2000"/>
          <a:stretch>
            <a:fillRect/>
          </a:stretch>
        </p:blipFill>
        <p:spPr bwMode="auto">
          <a:xfrm>
            <a:off x="1600200" y="2590800"/>
            <a:ext cx="6096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s://encrypted-tbn3.gstatic.com/images?q=tbn:ANd9GcRLIK9hONuMrtzZ8Zg3FrAgq0plDDmBav4EJCGwUq7p307SAyqB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86200" y="457200"/>
            <a:ext cx="3962400" cy="18086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Unit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winds of change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Unit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change is on its way, whether it is for good or bad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pic>
        <p:nvPicPr>
          <p:cNvPr id="1026" name="Picture 2" descr="http://piceapartners.com/wp-content/uploads/2013/08/rsz_facel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5791200" cy="190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ablsilver.com/img/secondary/pl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5495925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</a:t>
            </a:r>
            <a:r>
              <a:rPr lang="en-US" sz="8000" b="1" dirty="0" smtClean="0"/>
              <a:t>elf-correct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RF.1.4c</a:t>
            </a:r>
          </a:p>
          <a:p>
            <a:pPr algn="r"/>
            <a:r>
              <a:rPr lang="en-US" dirty="0" smtClean="0"/>
              <a:t>RF.2.4c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Fixing a mistake while you are reading without getting help from anyone else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 </a:t>
            </a:r>
            <a:endParaRPr lang="en-US" dirty="0"/>
          </a:p>
        </p:txBody>
      </p:sp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00599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sentence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set of words that expresses a complete thought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67400"/>
            <a:ext cx="4495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I  see  a  bike.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L.K.2a</a:t>
            </a:r>
          </a:p>
          <a:p>
            <a:pPr algn="r"/>
            <a:r>
              <a:rPr lang="en-US" dirty="0" smtClean="0"/>
              <a:t>RF.1.1a, L.1.1c, L.1.2b</a:t>
            </a:r>
          </a:p>
          <a:p>
            <a:pPr algn="r"/>
            <a:r>
              <a:rPr lang="en-US" dirty="0" smtClean="0"/>
              <a:t>SL.2.5</a:t>
            </a:r>
          </a:p>
        </p:txBody>
      </p:sp>
      <p:pic>
        <p:nvPicPr>
          <p:cNvPr id="43010" name="Picture 2" descr="http://cdn.kidscreen.com/wp/wp-content/uploads/2012/06/FrogAndToad2.jpg?182d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403" y="2133600"/>
            <a:ext cx="4750216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setting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RL.K.2</a:t>
            </a:r>
          </a:p>
          <a:p>
            <a:pPr algn="r"/>
            <a:r>
              <a:rPr lang="en-US" dirty="0" smtClean="0"/>
              <a:t>RL.1.2</a:t>
            </a:r>
          </a:p>
          <a:p>
            <a:pPr algn="r"/>
            <a:r>
              <a:rPr lang="en-US" dirty="0" smtClean="0"/>
              <a:t>RL.2.7</a:t>
            </a:r>
          </a:p>
          <a:p>
            <a:pPr algn="r"/>
            <a:r>
              <a:rPr lang="en-US" dirty="0" smtClean="0"/>
              <a:t>RL.3.7, RL.3.9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place where something happens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K- 3 </a:t>
            </a:r>
            <a:endParaRPr lang="en-US" dirty="0"/>
          </a:p>
        </p:txBody>
      </p:sp>
      <p:pic>
        <p:nvPicPr>
          <p:cNvPr id="14338" name="Picture 2" descr="http://img1.etsystatic.com/000/0/5514431/il_fullxfull.137661517.jpg?ref=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832432" cy="425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</a:t>
            </a:r>
            <a:r>
              <a:rPr lang="en-US" sz="8000" b="1" dirty="0" smtClean="0"/>
              <a:t>hort vowel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RF.K.3b</a:t>
            </a:r>
          </a:p>
          <a:p>
            <a:pPr algn="r"/>
            <a:r>
              <a:rPr lang="en-US" dirty="0" smtClean="0"/>
              <a:t>RF..1.2a</a:t>
            </a:r>
          </a:p>
          <a:p>
            <a:pPr algn="r"/>
            <a:r>
              <a:rPr lang="en-US" dirty="0" smtClean="0"/>
              <a:t>RF.2.3a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vowel sound that does not sound like the letter name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pic>
        <p:nvPicPr>
          <p:cNvPr id="13314" name="Picture 2" descr="http://wwww.esu2.org/tc/images/PosterShortVowe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15536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</a:t>
            </a:r>
            <a:r>
              <a:rPr lang="en-US" sz="8000" b="1" dirty="0" smtClean="0"/>
              <a:t>ight word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Commonly used words that children recognize by sight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 </a:t>
            </a:r>
            <a:endParaRPr lang="en-US" dirty="0"/>
          </a:p>
        </p:txBody>
      </p:sp>
      <p:pic>
        <p:nvPicPr>
          <p:cNvPr id="12290" name="Picture 2" descr="http://readingkingdom.com/blog/wp-content/uploads/2010/10/sight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038131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singular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L.1.1c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used that means only one of something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971800"/>
            <a:ext cx="4253865" cy="303847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72764">
            <a:off x="811754" y="2504208"/>
            <a:ext cx="1447800" cy="990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slipper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Unit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light shoe that is easy to put on and take off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</a:t>
            </a:r>
            <a:endParaRPr lang="en-US" dirty="0"/>
          </a:p>
        </p:txBody>
      </p:sp>
      <p:pic>
        <p:nvPicPr>
          <p:cNvPr id="18434" name="Picture 2" descr="http://cdn.s7.disneystore.com/is/image/DisneyShopping/7409055360143?$yetidetail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400" y="2133600"/>
            <a:ext cx="3429000" cy="3429002"/>
          </a:xfrm>
          <a:prstGeom prst="rect">
            <a:avLst/>
          </a:prstGeom>
          <a:noFill/>
        </p:spPr>
      </p:pic>
      <p:pic>
        <p:nvPicPr>
          <p:cNvPr id="18436" name="Picture 4" descr="http://www.polyvore.com/cgi/img-thing?.out=jpg&amp;size=l&amp;tid=76685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ttp://www.remodelista.com/files/styles/733_0s/public/img/sub/uimg/05-2012/straw-slippers.jpg%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2043" y="4495800"/>
            <a:ext cx="342074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672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First Grade  ELA Domain Specific Words S thru 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Grade  Domain Specific Words S thru Z</dc:title>
  <dc:creator>Susan</dc:creator>
  <cp:lastModifiedBy>st</cp:lastModifiedBy>
  <cp:revision>30</cp:revision>
  <dcterms:created xsi:type="dcterms:W3CDTF">2015-06-02T01:57:12Z</dcterms:created>
  <dcterms:modified xsi:type="dcterms:W3CDTF">2015-06-15T20:40:35Z</dcterms:modified>
</cp:coreProperties>
</file>