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9" r:id="rId5"/>
    <p:sldId id="259" r:id="rId6"/>
    <p:sldId id="281" r:id="rId7"/>
    <p:sldId id="280" r:id="rId8"/>
    <p:sldId id="288" r:id="rId9"/>
    <p:sldId id="260" r:id="rId10"/>
    <p:sldId id="261" r:id="rId11"/>
    <p:sldId id="283" r:id="rId12"/>
    <p:sldId id="284" r:id="rId13"/>
    <p:sldId id="285" r:id="rId14"/>
    <p:sldId id="262" r:id="rId15"/>
    <p:sldId id="263" r:id="rId16"/>
    <p:sldId id="264" r:id="rId17"/>
    <p:sldId id="265" r:id="rId18"/>
    <p:sldId id="266" r:id="rId19"/>
    <p:sldId id="267" r:id="rId20"/>
    <p:sldId id="28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6" r:id="rId29"/>
    <p:sldId id="27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3A65-B407-4A10-8BF0-623E1713EA9C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4184-A095-4A3F-9768-D0E5C594F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central.com/" TargetMode="External"/><Relationship Id="rId2" Type="http://schemas.openxmlformats.org/officeDocument/2006/relationships/hyperlink" Target="https://kids.wordsmyth.net/w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s.google.com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dictionary.reverso.net/english-cobuil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53365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First Grade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ELA Domain </a:t>
            </a:r>
            <a:r>
              <a:rPr lang="en-US" dirty="0" smtClean="0"/>
              <a:t>Specific Words</a:t>
            </a:r>
            <a:br>
              <a:rPr lang="en-US" dirty="0" smtClean="0"/>
            </a:br>
            <a:r>
              <a:rPr lang="en-US" sz="3200" dirty="0"/>
              <a:t>G</a:t>
            </a:r>
            <a:r>
              <a:rPr lang="en-US" sz="3200" dirty="0" smtClean="0"/>
              <a:t> thru R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Adapted from: </a:t>
            </a:r>
          </a:p>
          <a:p>
            <a:r>
              <a:rPr lang="en-US" sz="1400" u="sng" dirty="0" smtClean="0">
                <a:solidFill>
                  <a:schemeClr val="tx1"/>
                </a:solidFill>
              </a:rPr>
              <a:t>Vocabulary for the Common Core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Marzano</a:t>
            </a:r>
            <a:r>
              <a:rPr lang="en-US" sz="1400" dirty="0" smtClean="0">
                <a:solidFill>
                  <a:schemeClr val="tx1"/>
                </a:solidFill>
              </a:rPr>
              <a:t>, 2013)</a:t>
            </a:r>
          </a:p>
          <a:p>
            <a:r>
              <a:rPr lang="en-US" sz="1400" dirty="0" smtClean="0">
                <a:hlinkClick r:id="rId2"/>
              </a:rPr>
              <a:t>https://kids.wordsmyth.net/we/</a:t>
            </a:r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http://www.wordcentral.com/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4"/>
              </a:rPr>
              <a:t>http://dictionary.reverso.net/english-cobuild/</a:t>
            </a:r>
            <a:endParaRPr lang="en-US" sz="1400" dirty="0" smtClean="0"/>
          </a:p>
          <a:p>
            <a:r>
              <a:rPr lang="en-US" sz="1400" dirty="0" smtClean="0">
                <a:hlinkClick r:id="rId5"/>
              </a:rPr>
              <a:t>www.google.com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6"/>
              </a:rPr>
              <a:t>https://images.google.com/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endParaRPr lang="en-US" sz="1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436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Vocabulary Team: </a:t>
            </a:r>
          </a:p>
          <a:p>
            <a:pPr algn="ctr"/>
            <a:r>
              <a:rPr lang="en-US" sz="1400" dirty="0" smtClean="0"/>
              <a:t>Jenny Felts, Susan Hensley, Andrea </a:t>
            </a:r>
            <a:r>
              <a:rPr lang="en-US" sz="1400" dirty="0" err="1" smtClean="0"/>
              <a:t>Hixon</a:t>
            </a:r>
            <a:r>
              <a:rPr lang="en-US" sz="1400" dirty="0" smtClean="0"/>
              <a:t>, Susan Huntington, Karla </a:t>
            </a:r>
            <a:r>
              <a:rPr lang="en-US" sz="1400" dirty="0" err="1" smtClean="0"/>
              <a:t>Magarin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smtClean="0"/>
              <a:t>Karen Maloney, Renee Simpson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286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lesson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RL.1.2</a:t>
            </a:r>
          </a:p>
          <a:p>
            <a:pPr algn="r"/>
            <a:r>
              <a:rPr lang="en-US" dirty="0" smtClean="0"/>
              <a:t>RL.2.2</a:t>
            </a:r>
          </a:p>
          <a:p>
            <a:pPr algn="r"/>
            <a:r>
              <a:rPr lang="en-US" dirty="0" smtClean="0"/>
              <a:t>RL.2.3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Something you learn or study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1-3 </a:t>
            </a:r>
            <a:endParaRPr lang="en-US" dirty="0"/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438400"/>
            <a:ext cx="3984498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library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Unit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place in a town or school where books, magazines, articles, recorded music, films, and historical materials can be borrowed and/or studied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20482" name="Picture 2" descr="http://cdn2.hubspot.net/hub/204020/file-1745241923-jpg/images/rogers_public_library_in_northwest_arkansas.jpg"/>
          <p:cNvPicPr>
            <a:picLocks noChangeAspect="1" noChangeArrowheads="1"/>
          </p:cNvPicPr>
          <p:nvPr/>
        </p:nvPicPr>
        <p:blipFill>
          <a:blip r:embed="rId2" cstate="print"/>
          <a:srcRect t="17500" b="10000"/>
          <a:stretch>
            <a:fillRect/>
          </a:stretch>
        </p:blipFill>
        <p:spPr bwMode="auto">
          <a:xfrm>
            <a:off x="609600" y="2971800"/>
            <a:ext cx="4191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s://s-media-cache-ak0.pinimg.com/736x/35/0d/ff/350dffee737ac261f0501762934ec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3276600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Unit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19458" name="Picture 2" descr="http://childdevelopmentinfo.com/wp-content/uploads/2011/09/http-dev.mainelyseo.comcdiages-stages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724400" cy="32976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4724400"/>
            <a:ext cx="429450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experiences that make</a:t>
            </a:r>
          </a:p>
          <a:p>
            <a:r>
              <a:rPr lang="en-US" sz="2800" dirty="0" smtClean="0"/>
              <a:t>up the existence of a person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15240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/>
              <a:t>The time between</a:t>
            </a:r>
          </a:p>
          <a:p>
            <a:pPr marL="514350" indent="-514350"/>
            <a:r>
              <a:rPr lang="en-US" sz="2800" dirty="0" smtClean="0"/>
              <a:t>birth and death</a:t>
            </a:r>
          </a:p>
          <a:p>
            <a:pPr marL="514350" indent="-514350"/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19460" name="Picture 4" descr="http://windsorhistoricalsociety.org/photo_album.jpg"/>
          <p:cNvPicPr>
            <a:picLocks noChangeAspect="1" noChangeArrowheads="1"/>
          </p:cNvPicPr>
          <p:nvPr/>
        </p:nvPicPr>
        <p:blipFill>
          <a:blip r:embed="rId3" cstate="print"/>
          <a:srcRect l="2977" t="7938" r="2331" b="4741"/>
          <a:stretch>
            <a:fillRect/>
          </a:stretch>
        </p:blipFill>
        <p:spPr bwMode="auto">
          <a:xfrm rot="528558">
            <a:off x="4885946" y="3856561"/>
            <a:ext cx="3791709" cy="25738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3048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 life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light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Unit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form of energy that makes it possible</a:t>
            </a:r>
          </a:p>
          <a:p>
            <a:r>
              <a:rPr lang="en-US" sz="2800" dirty="0" smtClean="0"/>
              <a:t>for the eye to see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18434" name="Picture 2" descr="http://www.octarine.co.za/wp-content/uploads/2012/10/Light-bulb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62200"/>
            <a:ext cx="2438400" cy="3352800"/>
          </a:xfrm>
          <a:prstGeom prst="rect">
            <a:avLst/>
          </a:prstGeom>
          <a:noFill/>
        </p:spPr>
      </p:pic>
      <p:pic>
        <p:nvPicPr>
          <p:cNvPr id="18436" name="Picture 4" descr="http://www.quantumleapwellness.com/images/sun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2971800"/>
            <a:ext cx="2606047" cy="217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s://encrypted-tbn2.gstatic.com/images?q=tbn:ANd9GcS5mfwIUG8Eh9GaQbTQeX5jnTD-lUAenprWd9vCKSvoqvJ3ogu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971800"/>
            <a:ext cx="26384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listen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SL.K.1a</a:t>
            </a:r>
          </a:p>
          <a:p>
            <a:pPr algn="r"/>
            <a:r>
              <a:rPr lang="en-US" dirty="0" smtClean="0"/>
              <a:t>SL.1.1a</a:t>
            </a:r>
          </a:p>
          <a:p>
            <a:pPr algn="r"/>
            <a:r>
              <a:rPr lang="en-US" dirty="0" smtClean="0"/>
              <a:t>SL.2.1a, L.2.3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Keep alert and be ready to hear something</a:t>
            </a:r>
            <a:endParaRPr lang="en-US" sz="2800" dirty="0"/>
          </a:p>
        </p:txBody>
      </p:sp>
      <p:pic>
        <p:nvPicPr>
          <p:cNvPr id="9" name="Picture 2" descr="http://www.engineeringwellness.com/wp-content/uploads/2013/02/bigstock-Child-Listening-19669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5715000" cy="3811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l</a:t>
            </a:r>
            <a:r>
              <a:rPr lang="en-US" sz="8000" b="1" dirty="0" smtClean="0"/>
              <a:t>ong vowel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RF.K.3b</a:t>
            </a:r>
          </a:p>
          <a:p>
            <a:pPr algn="r"/>
            <a:r>
              <a:rPr lang="en-US" dirty="0" smtClean="0"/>
              <a:t>RF.1.2a</a:t>
            </a:r>
          </a:p>
          <a:p>
            <a:pPr algn="r"/>
            <a:r>
              <a:rPr lang="en-US" dirty="0" smtClean="0"/>
              <a:t>RF.2.3a, RF.2.3c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vowel that is pronounced the same as the name of the letter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 </a:t>
            </a:r>
            <a:endParaRPr lang="en-US" dirty="0"/>
          </a:p>
        </p:txBody>
      </p:sp>
      <p:pic>
        <p:nvPicPr>
          <p:cNvPr id="19458" name="Picture 2" descr="http://cdn.rainbowresource.netdna-cdn.com/products/044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0"/>
            <a:ext cx="3540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m</a:t>
            </a:r>
            <a:r>
              <a:rPr lang="en-US" sz="8000" b="1" dirty="0" smtClean="0"/>
              <a:t>ain idea/ topic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RI.K.2</a:t>
            </a:r>
          </a:p>
          <a:p>
            <a:pPr algn="r"/>
            <a:r>
              <a:rPr lang="en-US" dirty="0" smtClean="0"/>
              <a:t>RI.1.2</a:t>
            </a:r>
          </a:p>
          <a:p>
            <a:pPr algn="r"/>
            <a:r>
              <a:rPr lang="en-US" dirty="0" smtClean="0"/>
              <a:t>RI.2.2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most important point of piece of text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 </a:t>
            </a:r>
            <a:endParaRPr lang="en-US" dirty="0"/>
          </a:p>
        </p:txBody>
      </p:sp>
      <p:pic>
        <p:nvPicPr>
          <p:cNvPr id="17410" name="Picture 2" descr="http://ecx.images-amazon.com/images/I/515VeCY6VcL._SX258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9362">
            <a:off x="996163" y="2521626"/>
            <a:ext cx="3518734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://ecx.images-amazon.com/images/I/51EB7z%2BNIz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6328">
            <a:off x="4827887" y="2859020"/>
            <a:ext cx="3461709" cy="338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media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SL.K.2</a:t>
            </a:r>
          </a:p>
          <a:p>
            <a:pPr algn="r"/>
            <a:r>
              <a:rPr lang="en-US" dirty="0" smtClean="0"/>
              <a:t>SL.1.2</a:t>
            </a:r>
          </a:p>
          <a:p>
            <a:pPr algn="r"/>
            <a:r>
              <a:rPr lang="en-US" dirty="0" smtClean="0"/>
              <a:t>SL.2.2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Television, radio, newspapers, and magazines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 </a:t>
            </a:r>
            <a:endParaRPr lang="en-US" dirty="0"/>
          </a:p>
        </p:txBody>
      </p:sp>
      <p:sp>
        <p:nvSpPr>
          <p:cNvPr id="16386" name="AutoShape 2" descr="data:image/jpeg;base64,/9j/4AAQSkZJRgABAQAAAQABAAD/2wCEAAkGBw0NDQ0MDQwNDQwNDQ0MDA0MDQ8MDQwMFBEWFhQRFBQYHCggGBolHRQUITEhJSksLjEuFx8zODksOCgtLisBCgoKDQ0OFAwPFCwZFBksKzcsLCsrKyssKys3LCw3KzcsLCsrKysrKysrNyssKysrKysrKysrKysrKysrKysrK//AABEIAMIBBAMBIgACEQEDEQH/xAAcAAACAgMBAQAAAAAAAAAAAAAAAQIGBQcIAwT/xABQEAABAgQACAYMCggFBQAAAAAAAQIDBAURBhMUF1FUlNIHEjFhc7MhQVNkZXFyk7G00dMVIlJVg5GSobLBIzIzdHWBgsMlNEKjwhY1RGKi/8QAFgEBAQEAAAAAAAAAAAAAAAAAAAEC/8QAGxEBAQEBAQEBAQAAAAAAAAAAAAERElExQQL/2gAMAwEAAhEDEQA/APn4aMO5p07Eo8lGfAgS7WJNxILlZEjRnJxuJxk5Goip2E7dzUay91ut1VeVVVVVSw4RxVmKlNx1TsxsTGXxvYjvzPfBSkQpypSMnG42JmI+Li8ReK5WIxzlRF7V+La5uZms1V8lTQPJE0HSWaag6rG2yZ3gzTUHVY+2TO8Nng5tyRNAZImj71Oks01B1WPtkzvBmmoOrR9tmd4mzwc3ZG3R6QyNuj0nSWaag6tH22Z3gzTUHVo+2zO8Nng5uyNugMjbo+9TpHNNQdWj7bM7wZpqDq0fbZneGzwc3ZG3R6R5G3R6TpBOCag6tH22Z3gzT0LVo+2zO8Nng5vyNuj0hkTdHpOkM01B1aPtszvDzTUHVo+2zO8Nng5uyNugMiboOkc01B1aPtszvBmmoOrR9tmd4bPBzdkTdAZE3QdI5pqDq0fbZneDNNQdWj7bM7w2eDm7Im6AyNuj0nSWaag6tH22Z3gzS0HVo+2zO8Nng5tyNuj0hkTdB0lmloOrR9tmd4M0tB1aPtszvDZ4ObMjbo9IZG3R6TpTNJQdVj7bM74ZpaDqsfbZnfGzwc15GmgWRt0fep0rmkoOqx9tmd4eaSgarH22Z3hs8XHNORt0ekWSJo+86XzSUDVY+2zO+GaOgarH22Z3hs8HNGSJoFkqaDpjNHQNVj7bM74ZoqBqsbbZneGzwxzPkqaD1lViQHpEgRYkGI3stfCe5j08SodJrwRUBUtk0dL9tJyZun/0aBqEikGYmYDVVzYEzMS7XOtxnNhxXMRVt27IWWX8S62xgPwvwmyTYVVerpuC90LGp2FjQkRqte7/ANuyqL4hGiag20VyeL0CMtLTMM403G6GT6hpncBofFrVKXvteoiGLhs403MdFJ9Q0sGCEO1YpS9+f2YpZ8Zv1v8AGIZAgAAGAAAAAAAACgAxDAAAApgAAAxAhAwBQAaACAADQQ0CmAhhDQBDCg5bq8K85Pr4Qn/WYh1Ic0T0K81PL4QqHrUQv8pVCrDbTD08n0IB6YQNtNRE8n8KAKq5SDLzUz0Ul1DSx4Mw7VWlL35/ZimFojLzU30Uj1CFmocO1Tpa9+p1MUv4lbnGKwyIQDAAQAAAAYAIAGgCGAAAAgwoAAAAQEAgYAgACEiIwGAIAAMQwAYhhQc6xYV486vhCo+tRDoo0EyFeJNr4QqXrcUsStY4UttOxk8j8KAemGLbT8dPI/AgEVesGWcaanOikeoQtNMh2qNLXv5vUxSvYHMvMz3RyHUIWyVh2nqWvf7epil/EbSAACGIEAAAAAYAACGgguidsimBBYrflIRWM3n+oqPUZ4Y9NChj+YD3A8McvMGMUD3GfPx10hxl0qB9AHhddIEXXuM8BoB7DPEYHqCKeY0A9BkEGFSQ0dKQ7uml8IVP1yKbxQ01TId0mV8I1P1yMWJWocOEtUphOj/A0D04QEtVJlOj6toEVsHARt5mf6On9QhbkZacpa9/s6mKVjg8beZqHR0/qELhGZabpf8AEGdTFKjYAAJVROVbBDQDwfNNTk+N9yHg6ZevJZPEDX3Kp5ujtTt38XZPhVVXlW/jGiBNfSs1oT6yCzDl0J/I8kQkiANXuXlVRErBYAsFiVh2ASIOw0QdgpIg0Qdh2AQwGAIAwABoA0ABgMAGghkU0JEUJIA0NTUWHdkwvhGqeuxjbKGr8H2XhR/4jVfXoxYrSvCMlqtNJ0XVtAnwmJasTf0XVNAg2LwbJeZqPR07qELjO2bM0xV5EqDL+ZilP4NP8zUejp3UFvqf7am/v7OpiliLfEnFX9VLc68p87nKvZVVXxiRCSIVgIhJEBEJIgAiDRBohJECkiDRBohJEIEiDRCSIOwVFEGiEkQdgI2HYlYLAKwWJAAh2GACAdgAAGADBAGFAIAEDJIRJIA0Na4Nt/Qxv4jVfXoxspDXGDX7CN/EKr69GLBpHhQT/GZv6LqmgPhS/wC9Tn0XVNAithcGy2maj0dP6gt9RW8em/v7epilL4PHWmah0dP6hC3Tb7zNN/f29TFKlW9EJIgIhNEKyEQkiAiEkQgSISRBohKwCRCSINEHYKLBYkFgEiDsOwwIjHYLAKwEhBQAwAQDAAAAIBBgAAMAABoIaASQ1rg279DH/iNV9ejGykNXYPvtCjp4Rqvr0YsVpvhQX/GZv6LqmgR4TFvWJv6Lq2iIL3gI60zP9HT+oQtj33m6anfzepilLwOfaZnujkOoQtUGJedpqd+p1MUqNiohJEEhNAyaEkQSITQBog0BBoFMaAMAGCDASIMdhohFRsOw7BYBWAdgAQDEAAAAAAAAMQwAAAAGIYEkNS0WJZkwnhGqeuxjbKGm6ZEskynhGp+uxSwap4RlvVppei6tozz4QFvVJlej6toEVccGH2mZzopHqELRT4l5+mJ34nURSn0N9pqb6KR6hCyUaJeo0xO/P7MU1PiVt1CaEUJIRlNCSEUJIFSQYkGgDQkRQkAxoIaEU0GJB3AYCuFwABXC4AoCAAAAAAEADBBDKGAgIGMiMCSGj5SLZ00nhCpeuRTeDTQbItok2nhCpetxSwa6w4depTC9H+BoHnhg68/HXyPwIBFWinPtNTPRSXUIWLB2Lep0xO+16iKVSE+01Mc8KT6lDKUmpNlpyTmntc6HLzCRIiMS7+IrHMVUTt2497cxqfGa3+hJClpwmUfuszsMzukk4TaP3WZ2Ga3SJi6tJIUpOE6jd1mdhmtwknCfRu6zOwzW4FXVCRSk4T6N3aZ2Ga3B5z6N3aZ2Cb3ALqgylZz6L3aZ2Cb3B50KL3aZ2Cb3Aq63HcpWdCi93mdgm9wedCi93mdgm9wIulx3KVnQovd5nYJvcHnPovd5nYJzcGKulwuUzOhRe7zGwTm4LOfRdYmNgnPdjBdLgUzOfRdYmNgnPdhnOousTGwTnuxguVwuU7OdRdYj7BOe7DObRdZj7BOe7GIuIFOzm0XWY+wznuwzm0XWY+wznuwLiBTs5lF1mNsM57secyia1G2Gc92FXAEKfnMomtRthnPdhnMomtRdhnfdjEXECn5zKJrcXYZ33Y85lE1uLsU77sYq3jKfnLomtxNinfdjzmUPXImxTvuyC4JynPEWLaPOJ4QqPrUQ2wvCbQ07OWRFt2kkpy6/7ZpaNMo+LMREujY01NTDUXlRkSM97UXns5DUKp+FDrzsZfI/CgHlhA681EXyfwoBmqz8d9pqN0Mp1LSePPLCKA6WqU3LuX40DEwXdq7mQ0aq/cfFjzc+M1k8ePH8589LmZVsW82yLEg8V3xYD0Y/j2+Kt17R8uP0Xt2r9lbFGTx4Y88JmZlVgy6QWRmzCI7Knvejob17XETtHyY8DJ44ePMZjwx4GTx48fzmMx4Y8DJ48MdzmMx48eBk8eGPMZjwx4GTx/OGP5zG48MeBksfzhj+cxuPDHgZLHhjzG48WPAyePFj+cxuPDHgZLHBjucxmPDHgZLHix5jseLHgZLHCx5jseLHgZFY/OektBmozePBlnOZyo5zuJxk0olvTYw8WJxmubflRUNh4K4cSEvLLDjNY2JxbK2IllRbdrSS2kU3HqiuY5rmPb2HMf2Fb7U5x48869VGTU0+PCbxYduK26cVXdlVvbQfDjywYusOvHevk+hAPOeVXRXLy8noAxWm8+GLg6mpmZWrU2EsZ8RjWzksz9q5zUskVif6vi2RU5ex27mp/wDp+q/NVR2KY3Tr4BLYmOQfgCq/NVR2KY3Q+AKr81VHYpjdOvwL1THIPwDVfmqo7FMbofANU+aqjsUxunXwDqmONEgzGNdASWmMexbPg4l+NYuhzbXQ9VkZxP8AwpvZ4vsOosJsB6bVHJFmICtmWpZk3LvWBMttyfHb+tbnuVKZ4OatLpeQraTDUSzYFUgI++i8VnxvuHVMaJWVm9TmvMRPYLJ5nVZnzET2G45qkYRwE/S0iXm07bpKcRq20o16XUxcxPTENVSYodYgonK5JN0WH9pvYHVMauWHMatMeZf7CKpG1eP5p3sNiRq/TkVEiRI0FV7UeWjQ1RfqI/CNMfyT0BPKdxPSOqY15xovcY3m3CWK/uUX7CmwlyB3JPSi37WUQr/VcFpcB3JGgr4orF/MdUxrvHu+RE+yosqX5L/sqbCWhQl5Hw1/rb7SC4Ow9LPtIOqYoGVL8l/2VHlLvkP+ypfUwcZpZ9pCSYPw05XMT+pqDqmRQUjP7nE+wpJHxO5RfsONgNo8FOWLCTxxG+0FgSTOw+clWrodMQm/mOqYoH6buEbzbhoyPq8fzT/YbAyqms5Z6W/pitd6BNrtLaqNSZ47l5EhQosRfuQdUxQkgzOqzPmX+weTTWqTXmInsNkQqqj/APLU2qzS9rESEVUX+ZlJeVrkVUSBg/GYi/65yZhS6N8beUdUxqVJOc1Kb2eJ7CEeXmYbVfElZmGxOV8SBEY1P5qhvGXwJwjj/tZ2n09q6vCfNxUTxvsn1GapvBXINekWoR5mqxmrxkyyIqS7Vt2oLexbmW46pjnuWpVQjMbFg06eiwnpdkSFKRojHppRyJZT0+Aap81VHYpjdOvIcNrGoxjUa1qI1rWojWtanIiInIhIdUxyD8A1X5qqOxTG6L4AqnzVUdimN06/AdUxyB8AVX5qqOxTG6ekvgxWIr2w4dJqCvctk40rFhtvzuciIic6nXYDqmNY4DcFMtLyLUqcNsadiPdGicVUVsFFRqJCRbdm3F5dKqBs4DKhBAAAowAAAAAAAAAQABF0Nrv1mtXxoinwTdEkYiKsSRlHrpfLwnL96AAFSrODVMsq/BsjfTkkC/4Sj1OhyLUdxZGUTxS8JPyGAFErUlBaq8WDCb5MNqfkYCJCb8lv1IAAfM9qaE+ozFIlobrcaGx3lMaoABdaTSZR1uNKSzvKgQ1/IvFDwbprrcamyLvHKQV/4gAF3puDtORLpTpJF5pWCn/Ey8KVhMSzIUNiJyI1jWon1DAD0AAAYAAAAAAAAAAK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w8QDxANDRAPDg0NFBAPEA4NEBAXDw0NFBYWFxQRFhMYHSgiHB0lHRQUITEhJSkrLi4uFx8zODMtNyguLisBCgoKDg0OGxAQGiwmHCQsMi0sLCwsLCwsLSwsLC8vLCwsLCwvLCwsLC8sLCwtLCwsLCwsLCwsLCwsLCwsLCwsLP/AABEIAOsA1gMBEQACEQEDEQH/xAAbAAEAAgMBAQAAAAAAAAAAAAAAAQIDBAYFB//EAEcQAAICAAIFBQsICAYDAAAAAAABAgMEEQUSITFRBhNBcrIHFCIyU2FxgZGT0RYzNEJzobHiFSNUgpLB0vBDUmKio9MXRPH/xAAbAQEAAwEBAQEAAAAAAAAAAAAAAQIFAwQGB//EADQRAQABAgIHBwQCAgMBAQAAAAABAgMEEQUTFDFRUpESITIzQXGBQmGh0RXwIrEjNOHBJP/aAAwDAQACEQMRAD8A+4gAAAAAAAAAAABx/dC8Cei8Vt1aMfh42ZNr9Xa3Xm2tyUpRb4pZPeB2AADkOTS53S2lsQ81zDw+Ejk3qvKCsk/P4y9GeQHXgAAAAAAAAAAAAAAAAAAAAAAAAABzHdLwzs0RjdXPXrrd0NVbXOrw4peuIHvaOxSupqvWWV0IWLLd4UU/5gbEnkm+G0Dku5nHWwl2LyaeOxeLxGUt6ip81FejKpNekDrgAAAAAAAAAAAAAAAAAAAAAAAAAAw4ynnKrK/KQlDb/qTQHOdzK/W0VhoZ5vDqzCyb3uVE5Vt/7QPS5XY1YfR+MvlnlXRa3q714LWa9oEckME8Po/B0N5yroqUn0ynqpyb87bYHsAAAAAAAAAAAAAAAAAAAAAAAAAAAA5DkK3XiNLYNtfqcZz8Et0acRXCSS/ejZ7QJ7p1jeDrwsW1LH4nCYRZbmrLYqSfm1dYDrYxSSS2JbEuCAkAAAAAAAAAAAAAAAAAAAAAABWc0k5SaSW1tvJJekDXWkaN/O1ZcdeOQD9JYfy1X8cfiBX9KYby9PvIfEDk8PpCinT10ueqVWOwdcs1OOrztFkk3J7s2rFl6AI5SaUw92lNFULEVOumV+MtWvHUyhBwretnlmpyTy8wHV/pjCftNHvYfEB+mcJ+04f3tfxAfpjC/tFHvYfEDdjJNJppp7U1ua4gSAAAAAAAAAAANbF46qpZ2zjHPct8peiK2siqqKYzlMRM7nm2cpIfUpumuiTUIxfqlLWX8J55xVuHWLFcsXyjn5Be+/IU22jhK2zVfZHyjn5CPvvyDbaOEmzVcYPlJPyEfffkG20cJNmq4wj5Sz8gvffkI263wlOzVcYPlLLyC99+Qbdb4SbLVxh4nLHHX43BWYWiMaLpOucLJWZw1q5xmoyjqbYvVya4Mbdb4SbLXxhz89IcoWkpR0Ns/wAqxKXs1Rt9vhP9+TZa/s0ro6dlvWifU8R/SNvt8J/vybLX9mhdorTUt/6L9TxH9A/kLfCf78my1/ZoXcltLS3vR3qlf/QR/IW+E/j9myV8YeffyC0nPfPAbeErv6B/IWuE/j9p2SvjDRs7l+Pf+Jgl6J2/9Y/kbXCfx+zZK/sp/wCLcf5XCe8t/wCsfyNrhP4/ZslfGEf+Lcf5XCe8t/6yP5G1wn8fs2SvjD7TyN0nPAaPw2Bshz88PBwdnOvKWcm8lnHcs8l5kiP5G1wn8ftOx18Yez8rn+z/APL+UfyVrhP4/ZsdfGEfK5/s/wDy/lI/krXCfx+zY6+MHyw44eX7tsW/vSH8la4SbHXxhiv5eUw2zwuLS4xjVJf7ZsvGPtzuROFrhrLum4J7qsT/AA1/1Ftrjgrs88Vl3SsH5LE/w1/1DbaeBs88W9geXmAteTlZS3u56GS/ijml6y0Yy1O/uROHrdHRfCyKnXKM4vdKDTXtR6KaoqjOJcZiY3shZDx9N6Udb5mnLnWs5Te1VR6Hl0yfQvNm+jPhfvRbj7utq325+zn1Ha5NuUpeNOTblJ+dsy6q6qpzql7aaYpjKEsosq3xJimat0ZkzEb5Udi4ovs92fpnopr7fNHVDsXFDZr3LPQ19rmjqrrriiNmvcs9DX2uaOqHNcUNmvck9E6+1zR1Q5riiNmvck9DX2uaFdZcSNmvck9DX2uaOqHJcRs17knonaLXNHVGsiNlvck9E7Ra5o6ozI2W9yT0Notc0dUNjZb3JPQ2i1zR1Q2Rst7knonaLXNHVVsjZb/JPQ2i1zR1QNlvck9E7Ra5o6oI2W/yT0Notc0dVSNlv8k9E7Ra5o6oZzrtXKPFTMfC9NyirdMKnJ0QQPM0lomFucoJQt/zLdLzSXT6d51ovTT3TuUqtxPu8BVtNxkspReTT6GenNxyZoRKTK0PS0RpO/DTU6JuPGP1JrhKPSKLtVuc6ZKqIqjKX1fk7pqGMq5xLVsj4Nlefiy4rzM2sPfi9Tn6+rNvWptzl6Ofssc52Te1yss2+ZScY/ckeDEVZ3Jeu1GVEKSeW17kcqaZqmKad8r1VRTGc7mnbiW9kdi49Ju4bRlFMZ3O+eHp/wCse/pCqrut90flgb47TSppimMojJnzVNXfMoLKgSAAAAAAAAAAAAAAAAIcUeDEaOsXo74ynjD2WMdeteuccJYpLI+WxeEuYavs1bvSeL6DDYmi/TnTv9Y4KM8j0vE0xWlbFr68Xn6YtJP2Sy9SPRan/Fyrjva8YkzKMmaMSkytEPW0FpWWEslZHdOOo10N5pp/j7S9nETZq7UK3LMXIydHDp60+0z2XvMn3ee34Ya2Nnuj62auirMZTcn2hm6Suz3W492qbLKZKaZTeUVn5+hETOSYiZbtejV9aXqj8SvbdIt8WXvCvz+0jtSnsQjvKvg/aO1J2IR3lXwftHalHYhHecOD9o7UnYhHekOD9pPak7EIeFhwftGcnZhHesOD9ozlHZhXvaHB+0ZydmFXho+f2k5o7MMc8NwefpJzRNLA1lsZKqAAAAAAiazR48dh4vWKqZ37494enCXptXYq9N0tZnw7615WllnZX1LPxgdrXhn+8XKvfDAkks3sS3t7kWzGtdpjCV7LMRTF9dP8C0WLtW6mVZuURvltUYqq6tWUzjZBvLWg81mug81+mqjuqjKXe1VFXfEu3h09afaZqXvMn3eG34IamL8b1I3dF+R8yxdI+d8KYepzkorp3vgjRmcnipjOcnt11qK1YrJI5TOb0RGSWBDAqwhVkiGwhVgVZKEMCrYQhkirCGO2Ga8/QSiYzahZRAAAAAETuI3tQ/O43PtpedpFZ2V9Wz8YHaif8Z/vFSrfD4/yt0pZfibIyk+bqk4Qrz8GOrszy479p9BhLVNFuJjfLIv3JqrnN4h6nF9C7mGfN4hdGtDZ58mYWmd9LU0d9T7NDp60+0y97zJ91bfghq4vxvUjd0X5HzLF0j53w2NFLwpPzHvreW3vekyjqqwLRpk9qWziyJqiDKR4aXm9o7UJ7MqSplwJ7UIyliZKqrJQqwIbCFWSKsIQwKsIatm9l1JUAAAAAidxDTPzqNz7eWli1nbDqT/GB1pn/GVKt74dpr6ViPtbe0z6ez5dPtDEueOfdpHVR9D7l/zWI68PwZg6Z30tTR26p9lj09afaZe95lXurb8ENTFeN6kb2ivI+ZYukfO+GzorfL0I99by23oMo6smGinJJ7t5FU5Qmne3pM5OjFJkoY5SLKtXEbsy1KtTXZdRVsIVJEMIVYFWBDJQ1rN7LKSoAAAABE7iGkfnUbn27WtjnbHqT7UC8TlTKs+J8L019KxH213bZ9TZ8un2j/TDueOfdpHVR9F7l/zOI68OyzA0z4qWro7dU+xR6etPtM6XvMq91Lfghq4rxvUb2ivI+ZY2kfO+GxovfL0I99byW3oNlHRlwj8L1MrVuWp3tqTKLsUpEqsUpFkMFz2FoVlrtllVWShDCEMCrAq2ShDA1rN7LKSqAAAABE7iGifnMbn3DBL52PUn2oF/p+f2r9T4Vpr6ViPtru2z6qz5dPtH+mFc8c+7SOqj6N3MPmMR9pDsswNM+Kn2aujt1T7BHp61naZe95lXura8ENXE+N6jf0V5HzLF0j53w2dGb5ehHvqeS232UdFqJ5SWfoIqjuTE97alIouxSkWVYZSJVYbJFoRLEyyqrAhhCrAhkoVYFWEME97LKyqAAAABE7iGgfnEbn3EsEvnY9SfagX+mff9q/U+FaZ+lYj7W3ts+rs+XT7R/phXPHPu0zqo+j9zD6PiPtY9k+f0z46fZraO8NT69H63Ws7TOl/zKvdS14Ia2I8b1G9oryPmWLpLzvhsaM3y9CNCp47beZV1Q2EJVrXSRknOUO1k5IzUc2MkZsbZKEMkVYQhgVbJQqwIYQqyRhnvJVlUAAAACJ3EPPPzindD7iWCXzsepPtQL/T8/tH1PhWl/pN/2tvaZ9ZZ8un2hg3PHPu1Doo+j9zD6Pf9rHsnz+mfHT7NbR3hqfXV9brWdpl7/mVe6trwQ18RvN/RXkfMsTSXnfDY0bvl6EaFTx0N1sq6KgQyUKsCGwhVkirCENgVYQhkirAq2EIZIxS3kqqgAAAARO4je84/N6d0PuZYJ/Ox6k+1Av8AT8/tX1fCtKfSLvtLO0z6214KfaGDc8U+7VOij6R3MYvva95bHasnxyifPaZn/kp9mto7wz7vra+t1rO0zpf8yr3VteCGvfvN/RPkfMsTSXnfDY0dvl6EaNTx0N1lHRVkiGEKthCpIhhCrAhgVZKFQIbCFWSKsIY5byUIAAAAAidxG95p+bU7ofczvYJfOx6k+1A6fT8/tH1OC0n3PLJ3zsqvrVVkpTympa8NZ5tbNj+417WlaaaIiqmc4Z9eBmapmJ7mfCdzimO26+dnmhFRT821s516Xrnw05flanAUx4pdbhcFVRVGmmKhXDclx6W30syb1yq5V2qp73vt0RRGVO51q+t1rO0zWv8AmVe7wWvBDBdvPoNE+R8yxNJed8M+j3ta4o0anjobjKuiGEKtgVZKEMIQwKtgVZKEMCrYQqyRDCFQKMlCAAAAAIncRvc/pDScKEpWKWq/rRSaS47z4Sxo+9ctxXGW59hcxduivsyvC2M5wnBqUZVylFrc03DaeWYmmJid+f7d4mJmJjg2Gc11SBjs3FalodN0y61naZtX/Mq92ba8EMF28+g0T/1/mWJpLzvhWubi010Gk8ETk9KuxSWa/wDhTLJ1ic0sJVYQqyRDCFWBDJQqwIYQq2SKsIQwKtkoUAAAAAARO4je5PlFhJXxjWpVxbWqnOSW/wA3SfJYXSVMWY7VM5xHpu/8fTXsHM3JymO9saPwioVNEW5KqpwTe95OG0ybtybk1Vz6z+3voo7ERTwhvM4OqrCVLCsph0vTLrWdpm1f8yr3Z1rwQw3bz6DRP/X+ZYekvO+GM03gWjJratjAzRxT6VmVyW7S3fS4MZJ7R3yuDGSO0jvhcGMjtI59cGMjtI55ecnIzRzqGSM0O0ZGaNcGaNcGaHIlCoAAAAAABE7iN7i+V0NatRri3JrLVSbk5fzPncFetbPT2ZiIiO9v4i3c1s5x6t3RULIww8b3nbGlqbf+bOB8/fmmaqpo3Z935a1uKoimKt+T0DzuypApMrKYdL0y61naZtX/ADKvdnWvBDDbvPoNE/8AX+ZYmkvO+FDUZ4AAAAAAAAAAAAAAAAAAAAARO4je5HlLirKYKdU8nln/AKfRl0ny2F0fYmzTNUZzMb/0+kvYu5FyYicoiWfRmKd0aLpLVlbS5OPBtwMW9RFuqqiPSf20rdXbiKp9Yb553VDISpMiSHSdMutZ2mbV/wAyr3Z1rwQxWbz6DRE//n+ZYmk/O+FDUZ4AAAAAAAAAAAAAAAAAAAAAyKpyiZTHfLwMTg67clZHWS6G3l7D89tYu9bo7NNXc+0rsW66u1Md6ckrIpbEoTSS6FnA45/4z7/t09WUouhkCkyJTDpHvl17O0zZxHm1e7OteCFLEaeiMTFFU2qvXd7s/SViaqYuU+m/2Yz6JhgAAAAAAAAAAAAAAAAAAAAMOKt1Y+d7EZelcZTh7Exn/lV3R/8AZe/R2Gm9difpjvl5x8Q+sYJfOx6k+1At9M+/7R9TIzmshkCkiJTDpZLKU1wnan6VOSNrEebV7s614IVZxdFGjYwul6qI7N2M44+v/rLxGjKap7Vvunh6IyNi3j8Pc3Vx89zMrwd+jfTP+w7xdtz9UdXHVV8s9EE62jmjqauvhPQGto5o6mrr4T0BraOaOpq6+E9Aa2jmjqauvhPQGto5o6wauvlnoEa2jmjrBq6+WehmNbRzR1g1dfLPQzGto5o6wauvlnoZjW0c0dYNXXyz0MxraOaOsGrr5Z6GY1tHNHWDV18s9DMa2jmjrBq6+WehmhraOaOsGqr5Z6I1lxGto5o6waqvlnoiVkVva9pyuYzD24zqriPl0owt6vdRPRgsxaXi7X9xk4nT1qmMrMZzxnuj9tGxoi5V33Zyjh6vL0jfZGLs2bdzl8OBm2sJcxf/ADX6t/8AfiGjXfow3/Fap3PK0Rp6N1ssPOOpak5LLxZxW/0PceXG4CbEdqJzpd8Niouz2ZjKXpy+dj1J/jE8H0/P7er6mRlFlWQlaqmU3lFZvLP1f2yaaZqnKETVEb3Z8ocC6bnNL9Vc9aLW6Nj8aL4Z71xzfA+jx1iYnWRu9WPhbsZdiXlszXtQyBVkJQyBDISqwIISqyBDISqyEoYFWQIZCUMjJKGMhVkZQlDIygVZGUJQBVkDW0rPOpRSecc1sWeZ9HgcbbqtxRVOUxxZGKw1cVzVEZxLmNBaImsS8ZaubrrjJR1tjlJ9OXBI4aSxdFVGqonOZdcHYqpq7dXdDp6U23Y9mtkop71BbvW82/ZwMSru7mlTxZGc11WQO55D6EcYyxN0fnFq1xktupnm5NefJew+g0Xg5piblcb93sysdiM57FPpvdbfTGyLrsipQksnGW5o2p72a5jH8mJx8LDSU4+TtbUl1Z9PoftM69o+mrvonL7ej128XMd1Xe8i/AYiHj0Wrqx1l7Y5niqwV6PR6qcTbn1azhPyV3ubfgctnu8sr663zQwXYiMPHU4dauxfyOVVFVPijJemqKt0ponzkdeuFs47taFVjWa8+RNFm5XGdNMzCKrlFM5TKl9yh48bIdauxfyIqtV074yTFymd0ow1vOpyqjZYlsbhXY0nw2IUWq64zpjMquUU75Zeas8ld7m34Ftmvcko11vmhHM2eSu9zb8CNlvckmut80I5izyV3ubfgNlvckp19vmhHMW+Su9zb8CNlvckmvt80I73t8ld7m34DZb/ACSa+3zQjve3yN/ubPgRsl/klOvt80I73t8jf7mz4DZL/JJr7XNCve1vkb/c2fAjZL/JKdfa5oR3rb5G/wBzZ8CNkv8AJJr7XNCO9bvI3+5s+A2O/wAkp2i1zQx2VTj41dscuNVnwKVYa9TvplMXrc7pYaZc5JwrjOc0s3GMJtpccsvOUos11zlTGcrVXKaYzmWS2iyO2VVy9NVnwLzhb0b6ZVi/b9KmLDQttk66KZ2WJZteLkuLz2+xMpRYqrnsx3z9lqrtNMZy2lydxjadlFkstqio+Cnxyz2v0nXZL8d0USpr7XrVDL+gcY//AF7fYiuw4jklbabXNDZw3JPGz31qtcbJJZepZs6UaMxFXpl7ypVjbNPrm6bQ3I6qpqy98/YtqjllXF+jp9fsNXDaKt257VffP4eC9jqq+6nuj8unNV4QAAApbLJNkVTlCY3vnvKzFZtxXTsPmtIXM5ybOEoyjN2mgsLzGEqr6Ywzl15eFL72zdwtrVWKafsy79esuzU5Hlji969RkaQuej14al0fIzB81gqs/GtXOv8Ae2x+7I09HW+xh6fv39XmxNXauS9w9rzgAAAAAAAAABo6Wq1oP+9v95+w8+IpzpdbVWUuE0dd3vpCuT2RnLm5eiWz8cjAsVanFRPHu6ta5TrLEw7vS1OtB+j+/wCZ9BfpzpZFucpfP8Bd3tpCqb2RlLUl1ZbP5p+o+ftV6nFRPpPd1aNcdu1MPpx9OygAAAAAAADT0nbqwfoZxv1ZUulqM5fP6qu+MfVVvTmnLqx8J/cj5ymnXYqmn7/6bEzq7M1PomOs1YP+939o+luzlSxaYzl800oniMVXQv8AEmo+pvafNXom7eiiPWWpb/womp9RrgoxUVsUUkl5kfURGUZQypnNYlAAAAAAAAAAAY745xZWuM4TTOUvnXKrDOMtZbGnnmj5nH28pzbWFrzjJ3WBxKvw1d3+eEZPzSy8L78z6G1c1tmK+MMm5R2Lk0/dwXK7C6sm+DMDH28pzaGHqzh3+hsZz2Hqu6Zwi31tz+/M+gw9zWWqauMM25T2a5hunZQAAAAAABz3KHGx1ZxTWcHqyXSnknk/bn6zNxl2MpiPR7MPbnOHj8gsNr33Yl/UWpF+eW1/cl7Tx6Jt9q5Vcn2enH1ZUU0Pe0/jIqM4J+FFLNdKz3Gji7kREw8NmnvzctyMw/PY+Vz2xoi5fvy8FfjJ+oytHUazETXPo9eJq7NrLi+iH0TNAAAAAAAAAAAAA4/lVVFqW1Zx2S2rNPoz9KyZi4+mJifs0sLVMTDY7n2JcsNOt/4U2k/9Mln8Troi5NVmaeEqaQoyuRPGGjytdXhQc4KcNji5LWXB5PbtRxx/Y74z7zD9rfk2+5zfKWFnW09WqxqMuhqSTa9Tz9p20RXM2Zpn0lTG0xFcS6s1XjAAAAAAAc7yuwFUq+ecf1myOsnJNx4PJ7fWZukLNE0duY73swlyqKuzn3N7k5hK6sNBVx1VPw5bW85PpzZ6MHbpt2oimHLE11VXJzaHLXCVuh3OP62GUVNNp6ue55PavScNI26ZtTXl3wthqp7WXojkHhoRwvORjlOyT15ZvOWW4jRdFMWc4jvlOLqma8nSGk8oAAAAAAAAAAAAHOcptFUWTrsnWnOWUXJSkm4ro2MzcbhrVdUVVR3vbhr1dMTET3PawGDrprVdMFCC25Ljxb6T22bVFumKaIyh5bldVdWdUtXSehsNfKM7qozmtms808uDye053sNauznXTnK1F2uiMqZb2Hw8K4quuMYQjujFZJHemimiMqYyhzmqapzllLI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png;base64,iVBORw0KGgoAAAANSUhEUgAAAN8AAADiCAMAAAD5w+JtAAAAflBMVEXs7Oz///9NTU0zMzMAAABPT0+ZmZk/Pz8sLCwxMTEQEBA7Ozv19fVERES3t7eenp6MjIwcHBwXFxeUlJRycnJgYGAjIyNTU1P4+PhaWlp/f3+FhYXk5OQhISFsbGyurq7Nzc3ExMTb29ulpaWzs7O/v79mZmbLy8t4eHjV1dVRYiXwAAAHtUlEQVR4nO2d62KqOhCFLQx3aQQUvFTb2tZt3/8FT4KKUAlySSDJyfrRC1p2PjOEmVlxO3tZvyinZF78OHvJlhOOhIdmBmT3X34AgrcJR8Nc/wDgvfht9vKKf3+dcDyMtQBwS/M1e3l58wC20w2IqeYWwKG8oszIlzOAOZtoRExFYvOrcuSC9Y2P/0wxILZKANJj9dB12t5SgN34A2KqdQaw+nu3K8JyCeBIHaMfD7FJdEd6x49/jjgexsKxGf0+Hi5N2RHH6GK8ATHVfFMTm0SVkDwAhFLG6K8PgGofqeJ84Rj9N8aA2IoMuyY2if5M1zECSPgPiKnWODY3tCrhbziuTwDWvPapgup3D2BTH3283Mhkf/AcEFs9GW7NckJeEFlilIRb1hRudctlHtBSxCi5pTVPRf3tANEXJJH0/vxSotzufoF2QxFIZCl8drumPT7HyeqG9YCY6s1tk27R+W2xY7Rlutwwvx/UpEcAnVumkk3PmRsAJyHbhyQ225Wrza8BLjriY+MzJtF3+1LuyRw/NjQEEI7NoG2Z8+x5pCF1Gjogpnozu7T7nr8OpKEoUIz+dGuFtZjnz0pDeGJtAbwu7fY2cTwPAQ59B8RUs06xmf9Fq2ftqk3vqURi87vbn7Rch3qcmb12HWOTqPU6i2N0WiOt3wjat8vO0xppn/0iqEM78GdKI61PbBJ1aXe+BVMZaTOj79XRrZ3bJTNiqAFZYsfRTmL2Etur75XfdTbaVyasRDoJ/au07tE2spH2MSw77DHSDtXXcNVYsp3UZyaO+7GMtEZroZX6RdpIMcqgS9lzlF9jxCgC8Id28PrOAn8jjY1L0D/KDgAGxxilW7KdNGCEXI00VicfMgNHbkZabnsx6bwOirD16on71lMML+6BVxBe4mLmJgXLwB+6QhzZmxRMg2LwCjgfnGJUdWxle7UWgxXeZhmjrHeJsbiDfcSsYnSNE7+Q6YLF5A7NykjjUFwyykBwGeMPNil47GBklWHV777spCWP3X3MTkhaXEOMNE7NOYYv2AJg3ztGXzntAGcZEAOMtC2vxiPTk857mhTdba/2p2Z7ukWfViXPxj/roOhhpHE1F9kvyB1jdIbXzTPrQZROz/6U2y5G2ifnhj+PRavDFgfuxjefRbllzI1gCnPqgLW6n42x8YRXh6+FkTbE9motbh1Mkk821TokXz3w35zIsUPbWA8MtL1ai6dL8kqv54baXq3F1QWi1ePzunci8hFnl6s2RsnG57E2lfJ28Wp6DvaYm4K5u5RkO2qluTYbdcNszkcWAm7yWx3ipSufw1NBwPX0Tf/yjc9SU2HBZ8gvzPP3iDJ8BM0JnMsP96OPfFNHVDv9pTPM6LqexKZhNfBZeDEQX45VpfNwNXbYJtFie8BZvVsQ1vBFjautIIr/BCFsEoRsFOOvKFnhlMmi8sHXei64cHJe4rMCCBJkY2G+/JsdgGlR+dB8JrjmixIfxstyuoIP/7CBwFKDDxMYV7w7n42sS4gqwOebN7wSn40CUIIPR+fCruGzF/klKD/fPTqrfCgDBebPcmBn1/LZO8A3Sen53Mim8KHIVYAvDhGNz/AV4PMzKt8K5Ocz4EDlOynBt1Kaz4oNKl+mwvW3d6l87l4BvnL6UuVbkBRbdj58AZ4o+ctBhfzFsFKgzB+kSuSfBmxq64cNGCrwGZYJ55r67wyeEvVRHqHbh/p9l0enEnykI3ZNYm58eG2JlOm/kCICgh1CVz6EFgG4Df0z6fhwFeiDs0zsL1wsJUsHoGiPqsFnWFYQk86175Fvwb29rQhf7joEZrpPzaBiQCjDZxTGSfWYenxP/CNJ+Uh8unvfj9xKgKrCZ4URgB9kGycl3y211k/L2EN6SBDanvBt8OyA3+QfScdH/LGlTe7vS1LNI7RzFfKPSI/XvPpjy2u3AmXgZorwYQTnll/f+EgGaqpSP4BbFH3Lu1WW5QaZ/HyWB0kNn43SWAm+Sv1e4rO3SvSXcPle6r+U+ZAZq8DnO4jCRxpo0vMZsKTw2QkOUNn58PjL/maFz/ZN+fmcSv+6yue6SvMhL5WfL2yYv9iTn8+AM41PhfUFD3dDWz+3OEOTn88F2v3PUsC/JQDn+vwsAQX2h5DufFTLh6fPUCF/wQTFFViuj3Zq7D/LM+zlY327uDgsCvCRJebmHxX9iZ3vK+OPEUCDtJdufAiXDrGhDh/ZRQEnsrV8aeEv6LzHS6c6/TMyaMMFME/nVXg+hABRWLp9qMBHCIPrGxt8L1TQH8vdFSMMjarBIj3fkzfxyM5nmalLU+rJn59ZUQOfAv0zKzKp8jSfoNJ8mk9kaT7NJ7I0n+YTWZpP84kszaf5RJbm03wiS/NpPpGl+TSfyNJ8mk9kaT7NJ7I0n+YTWZpP84kszaf5RJbm03wiS/NpPpGl+TSfyNJ8mk9kab7/M5/4n0+yTgbwxWbG6TN9mClz44Ivpqv+/78OqG94EUjBjS9s+OyxsI5Pss93evKkGj6lpPnkluaTW5pPbmk+uaX55NadT/iioZ8KvhRr6qqArQhRGl34/m1Wq9XJnPZDQ9nKX12U812UxKaniEzXvEKV+BYN1b5s8rwavnjqUbGT5pNbmk9u1fKpvn6Cr4zgxvcfigWJzZeUIu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data:image/png;base64,iVBORw0KGgoAAAANSUhEUgAAAPMAAADQCAMAAADlEKeVAAAAjVBMVEX///+MjIxPT08AAACQkJBSUlJLS0uSkpJ5eXnDw8NBQUF/f39OTk5JSUlGRkZAQEA5OTkzMzNfX18lJSUTExMgICAqKio3NzccHBwICAhra2sYGBiGhoYkJCR9fX0NDQ1iYmKvr69xcXG6urri4uLx8fHW1tbt7e2hoaHLy8ucnJy0tLTc3NzR0dGfn5+WyB0GAAAXvElEQVR4nOVd62KiOhAuhhCLiKCI4g3Xbrttd3ve//HOTEggN4S2Wnbr/NmtrWG+zGRumYS7u4/R4+t8T9aj158f/P4/SGMi6Tg0K19EjxmATemcrhD1bYh6SUiyY77vMy8G0L+G5ucLaE7IiHkVsSMh+dAMXZ9eCAklZAANM/BjaJauTgDS9xpia7IemqWrE2i2itk/fn8z9pOQk4rZ2xHyMDRTV6YnQg4aZp+Q56GZujIB5rGG2fv+Rgx0e6NhnhASD83UtYmQGVNV+3QDESjYrIkiaJZjALobmqvr0i9C1g1mjEm8/bc3Y6+ELLwKtY+x55F5JSH3Q7N1XdqAMs89xpi/SQiJmOeDvpM/Q7N1XTrgEl6me/xnjgbNx4T6cWi2rksvi6ZowI24D7LfDs3VtenP63h+Ym9rGYmiLZsNzdTXEBhx4blY/P3dtKA3QgrhtdJv76Yl/QDPVcVl/vL7R96CJk0wWnx7Ny2JCod1E25a0lIa71tw04Iea+N9E266oicA3aQcN+Kmf0MoWmUdN+SmPUISdmtuGnSa3pybTps6Gbjpl6HZ+RJC410Vgf3JzexW/sSymHdjbvoefLMoGYGb/v6bWJxeCUlZ7abDodn5GgLxBuzW3HQia0W35KZJvZt1O26aG+9bc9MvhGRiI+t23PQzITm7NTcNSGN2a246lrUij9GbcdNZ3XJyO266KfRzN+0Nzc+XUFPovyE33RT6scXmRtx0U+i/ITdNm1rR7bjpfV0rQje9HJqdL6GmVsTd9LdvIeP0py70cze9GZqfL6GHpqnqdty0T8hKeCx/fStuWj3FcDNuuin0346bflRqRTfjpptCv8duxk03hf4bctNNof+G3HRT6Odu2h+any+hWV3ovyE3vVWOrXwDN/3r18+ff57eXu7vHzj9/tHQb/j5/v7+7ek3eqzJbrfzfLb7t920Tz5CBfZ8b8Y7//X59/3L089/6VTt04cQu2kd0s2OPT/cP/38m6OWN2B1dTxuNqfTeHxAxeXkqVR9NDkcxuPxabPZHOdzSoM4nKX5flu0zkAKE/D64/7pb9MADCo3eOybk9dBvk6sIt/bTWAujnMahKt864K/H52854e3vwM9NU+KfpDUafA9nII5jZM8s9Anxwkb9igqaPaUdSP64BTgBAD+zZFOk4W2BoY8xUX1c99XIQnf341PcxrmawQ9XLz+ixDq68z1WtefRD/eD7jl91+dIEIM7YEUhAE/oAH3PNaQYb0+iZ2FhLCBMM/ktrrn72ZOf1Nmy0WermZhHIzofH6ESUGnNpns6rmwJqTHjLDFYHUHiKSU4sf7KFvv81USxlEym8VBRHFGNhs5IyhMh5rUoCdD1U9fZM7AIY/5CYxHDLzf3iDu/vHj+fUVXO8JdD5K0vW7ZwXi02y5BC1JZvEUJoXOx0yiZgkhg2Bm0mpjxN0zS3qEbOTPn7cH+MbpVIVkI1DUoj0cU6k8ybV0IuTtuujcNBfL2afvv7ICQO+lynqZmLJH1JKnJ9SS3z+en8E9HcA7z4M4Xcjw7NjUjAexYoQEvng+ffeXm47+6mzSU4/v8GRU7H3lH3jm5wli7SMygPuNfTg2qOno93w8VNwnmIaAYCl2dqNBFvQfEWt/1J7kTUc/vwCiz3ee6yNcx0G81T0hE65mH+xiVXZp+b1UaZ8vQQTmy1kaoM7yLMz25KOnI5VCv8eifkYBvGKl3IdBCmpe9fhPzLhS6OcrZNz9lQehXANdbzSu7Ik//7g1UQr9PJ587fxGc7UTIb8/+tiP07Hi1x99woIqhX4P3XS36ISzwDhogAo5rRysH/ezPm5KlEJ/Lzct09dhMCeVCWUzMv3EKE2Y0c9Ny6vahsG8rsIwtiLzT4yidvT3cdM5mQ6IWWjZJzErHf29ro+UmIex2yJ7/ixmpaMfBht1uemSRBLzAHcmNHL+ZLR/qjv6e7hpacMmg8QkUs6fs2FITUd/dQ/ZOTctnopligGuiZBPjz9/g2upbg2cddNqMjfAtobETD+f1Skd/R1u+peYHcyrPvvUD5DE/InYs6Y3QkopZ95C1ibDN+HOLzHTHyCJ+SKZrNrRf85NP4hUzJ8OcnxJWNALZbLK1T3n3PR/Ipf8vLf4EKGxxRLe5DIlyLkcD+v8tM1NT8iW/xFbk8MFHqrQfQ+C+GmGO+gbsKDeS59vdBDBZgtBJ7zHxzHoS0gW/KEn9+9bqVMTL9kv8ZdQ0YV5OjSHV6COLWsQc4i9H9+HDkWXZ5tidve9aNNRm31SQv7vQmx5PlSlyk76dyFMSc60Ev/U3ofwXQhbidv91VhWkL8XTc4VI5SSs4u4SfgyTi9HkOa3ZmuvZ7rcfMZ2YwyCJj77y3BjX4qHTRnYiOH8C0hR22obhGQtYva9TdMos6CH3rB5d9c7P3/fnPpsTHPBWdrCGZ6IcOcF93VfjPmVnRmdLTf9GPPn6Tp3DOrP98V25Fm/YJsFpFWn/naU7ajOWTa3Rz0j6Kg+0Knz53HEy1U8okDBLMcGkG0vxqqmzaXFaVoxaPpFJub22FPSvhdxnHkSB8E0TvISf5zbGt4m6F/ueATPRJFiBXhHgigNwc2TxDWh+ldXYvITfVxfymZlfF63XfULEjhrJA0kayCRGNU8G1s4QNAjB2Zmvt2kGhdfT7VqAIvRY2xscfy5+SBBugdkxI3Nr5cQ7SNoH01MOlJZo9GSYGcWNUFj+6CjVkrI2iHmRWUbRgZRirfKb87qN6/zVKS/QqSZC91N1HphKoBzdA/ALSONM5pAYk+noOGpOWkTVzD25rRgWwSckiLWUdPplixLpX3JydWmxnbshzmRn8fdPfB8kFzHvCR7FDvacdOG4NhW1H1yrSKwQQkFhBnJVcSjnBQzOso6QDfY9JEx6q9Ih4YlRddctEEOV6oK0pAzy/8Lv1gbXxg7WiYdCoWXqcz4KCBqUosaNYg/im5NrdWpltusxVaZ9tkX7yXoEfQXyBCNYPJDgTMn20hlcaEPjhNtO2eTfZZIyDBIAKKu4AfrehnRrMOQVZ2eufknQustS+P5fEUHnZBRGlwGfJEBNzQoNauDoHVvgc80dnBPlnPGixuVYUDUWUCFmag/Ldw+vX7QPC8XDv33vSOd71ye8TCfTzohYwBdS4MzNFP0ULLbbIRVz7SKyLazPBCy1/wAeK3ZaF2ZCUnTDhvbFmN6rdlKjywGRaas42gN/mk5Mggdi6aDGBVomcaLtbj8jJSmi0LbM7O8w7klfRUC+7VW9ZiCtgW2Oy1JabqLk4p5bOooP51tjgL6sjY/W57X7isQRq6RoX8lxE0m6Cl/EY/+PV21jcwZJiU3Rom2JI3NdTOKvrqEhpqtKBtoWhZRuiBLEzSKaGJ8Uekr+2MGJBgSGWEIwA3BO2TSCcrPV19cXPE1zQYXtaAV9NLUb9D5nOnfVA4qPRt8owdNzIWb8THBNugKAOvmbHXl0pBh0QXN09dSqenUtDWj0UyPbvxAjcWobB8VBKqf6cDEdFYqo6vRzHoN4VVJXXRRqeJcm4kBBE1LBRdK8llZzqFm1sfollTaKjYCnGEZqSNnfXKCC5EqZhTtVDXgjWAEhbqgGZg6ZTlrngoiMNVP0aAgofpzrPuG5NyK1g4O9SH/bHHIb8QMbBSKlo/4AtT9CghaXXfYnyqrvj8MpnfaaobgvTDMA0yCYr7BVkRtEcZuvrJPuHZQTlvLEZiGTGt1y0YGAauaCuK6U5BhnCUbkzb6ckb9aSDB5G3NsUeQUzWSR6fgZpLRboROasvMWS6NNsrUcslc3VXZ01ITByh3Wi9nbUHyOsZC5hGpHoI2WtNYj6glGOOJ1WI1C99FSe5IuQRN6kwvcbJlqCBNCk2ceHylaoDRz7jy+sZ0JdQb7IIZm4jhlg1o+H/iEAzqS07NulI3UTCZ7pIYr6QhXxAVuNnitjyW7isjS82KIbTfMo/UrBssCgg+9iSbYgnILgxZoDGtcXFox3J9qaUkBrq5WCBf7ZBHzbrjyfVWK7r4MuZmOsesylpoWJB0YYQmGui91DPMem3lxkn9GGJcUFvXij5gLAh8Lc5OJl93KAeAgbwpI9Ux95EUhueO5ZNbpdyA5jysHSUsf24ENu+g0K04lEfEmNeE50amazJbkC13NoEWMWEXH/dWue7EqAy1YWy9EGaNvSRhBH8UG7NZD2TF/X1p6lzQbIGGCyS4X5slT4OxrKmNldoyOYhqSX34sRo4FxYRZwvBnJlSuhQ2JXaEJYDZ4U36EdjXg0PQ+DCAvKS89tM2OB1hIVoaslxLNFhV8/2lJ1V4VaOo8IVYaNq2rx1e2q/qUg7v8hndDlyhHXcoEH2h9vDqvV0o4FzNcD4yCXqmBQ+YMN7xyrZqzsVyBimH0kKZ5W05eErKMOMxAAh8eknMsUu3cTHSQA5aQXN8V6zkUgRsxoKmPLd60PQIo7vKTkidxo0BhynDj8H7jgosWgD8hVUq/pwNc+wjJSBiUtQMgAqvzVVN40KmQ2UVkUFkPNc99D2PtpU59afIae2HqoFyYQTVwUHIcWUYEdnMZvLidptlJN2qoSWdWfW5VVM6iKrpASiqT9nxE+NMV3iQGAWQmtrgHoE2uLrM+QKb2gvwPZjNaM2JGSxNqZemsOapWZulmk1W0jBUkBV4vf9B99oF36GySmra4DjBtTmHH0DH7Q0XAzMNErOOUf9qmuarbswTYq9gFOy0XoT678HcoeNIdHwrkmEnsbYUQaKJaycyFcUh/P9CqyfDrxJwg+YWn465aoAwS6mSb7590YEZl6LtQui0EEDtkhiXhmEPqzOegRaSwGSmTu9UFQHFU3Q1gCUzXYqDfS2YqWgtiKxxuZFGUssUTsxHsy5ZPx0DCprbmRbMZkrB14/1UX7eJWpSxPfP2sKnLY9gE1JMTQ0riwWZncUsEmOXAxDTQcIOzJRs3T4TBVwxZ/0qBztk+eKXO82uoQK1Wh4+lY7p5E7Qqn5qmKO6BuIataKkA3PQJgzUvNIdL2LgUGrx0gTTSS30xMK3S//ECFgEsHcMKsO+PIe5j5yVxe7EHJolPu3xLdEizYpMNzVYH9Ixz0lxJr4OSqs2VjNuNpfpmIUwA8d3hQ7sO9YzhCRtuBKyTa1tJWV0Ncvg906YmNudKlZ549IqnXNKrMzKZbdDxzfBiGGPkyZDJ+a0JbPl5SvgzS0NNJFaDrUlp/6YeTWfUqt0zmnWgRn9c2uGRsNEN4tOzLkbsyhfoXd25gXgWWM9b5zfLTUbNm8xjvy7eXuJrBPzu8iJee82Jcv6460z6TAxJyS8S1UvA4y2JL0g36ZFxTagQ2Fu2OKe2mUjdcxgCvO7WPPPc3urq6JMizatkvcXYHbpdpXl1z+lDtMOeqlhhoi0vherxky29rqItOgeYrLS8GhdNuw6mJvSgPjZqvTTUVpoNgx3J+9Oao0RQrMyLMnS3KzRd8Os/QK+V3tBzLHbbhutjqh8ZreevqODrWyk0MJijtlTJYQxCa825SNNrIXpWANjk2RlFQ0+g9mRjuNCLI3EqrQttaqCIGMEsta3LBDzszqnVVGaYmzUmAYYxmYrKuRuGf5JsLRjz6PdhdOTXGUXZHYRLUnZbJ9YUuaf1iqI+VoeUarHnhzzbzXdxxA8ECCySp0BsrUBqIOmARYaQzPHOLnzoD6YM20JivEwx6BxRtaCr63bHwsVpLOCLHCJUn3DAWzYAvuklLxjV1f0w4IreBvkGjQNFqAUa3u3ZdcWd3VS7GpdAL3BsBjrFZyvdQvkirFgTbbCBOmDgX+eYa1Xkb3f5Deo4DNQFYdiN2NzK5GaClSN7mjm6UUgZsfWjdQbsfD25wrvmVJSMWqo1XWCRN2jZUqRE3s790UrZO7BpLlzNOOiPWzf7mpHDEbH2aEykfvtuPBawv7q99Ot4meMyIHH23ea+WHafjOaAVfAJ3+NKSR3a86CNF44sgiDdxBMY4jJyNwWM1dB2eVC8zNbadhwPiulW8Eswdhd94w2Az9SrW2EBZCW/YIRXkmaCTWwQxJOshzwTnK3hbM6u8FCl91JL7iKsCRLYd0J621WcHjz0KsqI6wXNd8H+9m6X4C/WNGAL3djV6hh8/j+i2u3be0k/kyqIBY0qz0FJ1d8oUek4H7aqE6iY3ow99wnjbVF09iyXwBjig2jGBMx+Et3G42PR9z603h82LW2DdX1DKGKjkMTOPmS10AYX6MxbsNPozxqhQRWrxTQCrFlZe0XKCcB4H97Si/U3nu2k7mOHTJRvnLsKqnJPZeGGbrjhhW2lOxVxWSyz4+XrQXCaK0nLOpJAIhUc6cJuzxxPwoJc6zwodS0MQRTs6wQaxypfp5IXsN6UKNbvvs3kgXx+vvKfgEoV2a08G/dvRAXJobVCkUU+OxmT453h2nmFqUB0ZoW0oEv5neePWgqf6gW9FTPypr9gqa6r8x2a1fcJQn0sgBgRo+t3FRxZPVY0zcCh5241fmRqNkWK3DUyEoQIPJZCAXIjOQ5utC7Mroww4IOrdoVZoEx32uwoz5eedSGOMkL17RCLSYelG7tsmy1IWT19VaRy5d09jI8nmqV3/FQUIrJrKsYZjTg8qyK06uZWsW5K5pFpY4dFUAs0HxJZ6/vODEhxLluKX4bDgUiz6Ru7FW9VUaytshu7YpFp1+j2moflw3acQyl0ntthElzSftSU+556zYdjm2LOdcazK5JbOnWYIjQnEkHqLZ2iA+hyQNHr1oms2tLLLCx027zpT0P716AMDJ2bKfxzXXXXoOZiGPWI7vWH7XTM3hauGVHIKHcC2qfrs4dN3KfKnM2pvtsMvG6FMaVT1U+xm7TR1ejH3AGaU7UExnKrybOtEJ0mVhHAoozp43YKVmmZje2PxmlidWiXZ2iNCtM5h+N7CZSbNLm/1oqGBhta/pZugftt2zm2J3km/bVvKr1RhRza9wpjvdqZ7vkYXDzxL84LevqilZoZwkaG4PE/4w2fdBL3dBAEKa+u5Vo0aM9sh6Lqh3rZ8/uivxQX1TitIKeldSn3M8H7iwwBA3SbSq0ugpOTTHDZP+nYGaav8FrDAxbocWivBe0+l9+TszyeL/WJDghLokymWl3JWiG5wi0jetIadOHsEHfZ8D8Qr2n8pHoWb9xKhZWbaH9uBSzOz1ntOvj/Vql4iA+1Avi9en3DleP7kbx0bTU+FL21dA362PtzEsNJnpf5FFPmbE1SFepqp0dHGB5hseJS3byrZT6XPmifajzyClTT+xCJGwEKfVJkcia1di8d8gQNHqyRrvVRaOCRs0+d4hO3LKiP5vvAxJrrsT1B50XsqCxq7U7doRI1brDPmvjxY/2i93GuirsiJLBBI5mISyuhaZNtkBj84zZw49H6ElqYdkl/e63wRdqSGtSOraH+EkRmlpGMrSvl3rE9w0pLGyaHg/QYFfEhzs2+w4efd8RZ8CHzpP9rN+lVbj0A7dm16BD6+qIiesump0+M3jxeSqrRM5NmKjTs1yJgFNe1Ixauqf4+YG1Pn0t18UZl2kxeSlH4M7TwC903r9zHcJDgBB9wOpy97KhnzYv9jm5rwV8NY5+49TkvJDbNu5XHgI2ERTRtK15Cl3ARGfNL1rukC6N2fFTzCpnzuB7NiBkAXrt3uvl3YoGZAzf/nNBxm1Z26WVpd1JxHcjB1Lsinh47jzJSfEldzvf+uu2a/CPloHHJGFvlCB48wVZdF4gdlXyd1uQh1XB4vqXm6z52Zn7Lq04yJ+gDVzEtLmZLFphr6Jz6/BLid83tg6VYw0gjMzFGqpr+3v7fts9yVzUpMAL6KJgOqteF5nsBhWy4AxfHwuczQK8tQ9fIcyDPos1DDXOveBh7rjuyTd3F+PuO4G+hHx2Eru99VsqE/tivLNvJpDabU8UO8xll/Uy3nQWcL6OfDahzSZ3Onfuam67XhajvjVNG5x5kwO+4PZvu8sV4tXDiV+36r79AaOMyVnI+msM/hU6c60ueuagA/Ld3epvMMqXIszhOm/Ur97+OFyEdVniTqfP23GeXHbsnyRekOv3EqRntGPWS7j/PWIIue9bS8Z4Qcl7Grv+UiLveaVZRL4Jvectbu4X0/9z5H4F2P+podary5GLo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s://encrypted-tbn1.gstatic.com/images?q=tbn:ANd9GcQIaL1hL_WQ83NJFAWLWDOmSaHoIjjnRHtNdvZK1cjwedx-Bqi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724400"/>
            <a:ext cx="2286000" cy="1820333"/>
          </a:xfrm>
          <a:prstGeom prst="rect">
            <a:avLst/>
          </a:prstGeom>
          <a:noFill/>
        </p:spPr>
      </p:pic>
      <p:pic>
        <p:nvPicPr>
          <p:cNvPr id="16398" name="Picture 14" descr="http://www.honduras.com/wp-content/uploads/2012/05/news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91000"/>
            <a:ext cx="3530599" cy="2438400"/>
          </a:xfrm>
          <a:prstGeom prst="rect">
            <a:avLst/>
          </a:prstGeom>
          <a:noFill/>
        </p:spPr>
      </p:pic>
      <p:pic>
        <p:nvPicPr>
          <p:cNvPr id="16400" name="Picture 16" descr="http://www.livingrichwithcoupons.com/wp-content/uploads/people-magaz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752600"/>
            <a:ext cx="1909524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92" name="Picture 8" descr="http://img.homedecoration.gallery/images/www.furnitureclipart.com/free_furniture_clipart/old_television_with_rabbit_ear_antenna_0515-0911-0317-3151_SM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752600"/>
            <a:ext cx="2714625" cy="3120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noun</a:t>
            </a:r>
            <a:endParaRPr lang="en-US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600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A word used to name a person, place or thing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52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L.K.1b</a:t>
            </a:r>
          </a:p>
          <a:p>
            <a:pPr algn="r"/>
            <a:r>
              <a:rPr lang="en-US" dirty="0" smtClean="0"/>
              <a:t>L.1.1b</a:t>
            </a:r>
          </a:p>
          <a:p>
            <a:pPr algn="r"/>
            <a:r>
              <a:rPr lang="en-US" dirty="0" smtClean="0"/>
              <a:t>L.2.1b</a:t>
            </a:r>
            <a:endParaRPr lang="en-US" dirty="0"/>
          </a:p>
        </p:txBody>
      </p:sp>
      <p:pic>
        <p:nvPicPr>
          <p:cNvPr id="15366" name="Picture 6" descr="http://images.clipartpanda.com/school-house-images-schoolhouse-clip-art-live-love-laugh-everyday-in-kindergarten--july-2011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67000"/>
            <a:ext cx="2277808" cy="3352800"/>
          </a:xfrm>
          <a:prstGeom prst="rect">
            <a:avLst/>
          </a:prstGeom>
          <a:noFill/>
        </p:spPr>
      </p:pic>
      <p:pic>
        <p:nvPicPr>
          <p:cNvPr id="15368" name="Picture 8" descr="http://images.clipartpanda.com/book-20clip-20art-dT6okk8T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3057029" cy="1619059"/>
          </a:xfrm>
          <a:prstGeom prst="rect">
            <a:avLst/>
          </a:prstGeom>
          <a:noFill/>
        </p:spPr>
      </p:pic>
      <p:pic>
        <p:nvPicPr>
          <p:cNvPr id="15370" name="Picture 10" descr="http://images.clipartpanda.com/librarian-clipart-894312508f46dac021698e48d880fe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38400"/>
            <a:ext cx="222590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opinion</a:t>
            </a:r>
            <a:endParaRPr lang="en-US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447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you think or believe about something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52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W.K.1, W.K.7</a:t>
            </a:r>
          </a:p>
          <a:p>
            <a:pPr algn="r"/>
            <a:r>
              <a:rPr lang="en-US" dirty="0" smtClean="0"/>
              <a:t>W.1.1</a:t>
            </a:r>
          </a:p>
          <a:p>
            <a:pPr algn="r"/>
            <a:r>
              <a:rPr lang="en-US" dirty="0" smtClean="0"/>
              <a:t>W.2.1</a:t>
            </a:r>
            <a:endParaRPr lang="en-US" dirty="0"/>
          </a:p>
        </p:txBody>
      </p:sp>
      <p:pic>
        <p:nvPicPr>
          <p:cNvPr id="14338" name="Picture 2" descr="https://eraoftechnology.files.wordpress.com/2014/03/over-inflating-your-opin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620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gain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Unit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get more of something that you already have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29698" name="Picture 2" descr="http://www.childbehaviourdirect.com/wp-content/uploads/2011/10/young-girl-holding-an-app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3054788" cy="4572000"/>
          </a:xfrm>
          <a:prstGeom prst="rect">
            <a:avLst/>
          </a:prstGeom>
          <a:noFill/>
        </p:spPr>
      </p:pic>
      <p:pic>
        <p:nvPicPr>
          <p:cNvPr id="29700" name="Picture 4" descr="http://beerlovescompany.com/wp-content/uploads/2012/10/apple_bushe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3276600" cy="266154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505200" y="5181600"/>
            <a:ext cx="1905000" cy="304800"/>
          </a:xfrm>
          <a:prstGeom prst="rightArrow">
            <a:avLst/>
          </a:prstGeom>
          <a:solidFill>
            <a:srgbClr val="A500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3810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girl had one apple, but she has </a:t>
            </a:r>
            <a:r>
              <a:rPr lang="en-US" b="1" u="sng" dirty="0" smtClean="0">
                <a:solidFill>
                  <a:srgbClr val="C00000"/>
                </a:solidFill>
              </a:rPr>
              <a:t>gained</a:t>
            </a:r>
            <a:r>
              <a:rPr lang="en-US" dirty="0" smtClean="0"/>
              <a:t> a bushel of apples.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.ytimg.com/vi/fIhbtW17lU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9144000" cy="762000"/>
          </a:xfrm>
          <a:prstGeom prst="rect">
            <a:avLst/>
          </a:prstGeom>
          <a:noFill/>
        </p:spPr>
      </p:pic>
      <p:pic>
        <p:nvPicPr>
          <p:cNvPr id="7170" name="Picture 2" descr="http://www.slideteam.net/media/catalog/product/cache/1/image/9df78eab33525d08d6e5fb8d27136e95/t/i/time_line_roadmap_with_past_now_future_stock_photo_Slid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5589815" cy="236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past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period of time that already existed that happens before the present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Units 4 &amp; 5</a:t>
            </a:r>
            <a:endParaRPr lang="en-US" dirty="0"/>
          </a:p>
        </p:txBody>
      </p:sp>
      <p:pic>
        <p:nvPicPr>
          <p:cNvPr id="7172" name="Picture 4" descr="https://www.whitehouse.gov/sites/whitehouse.gov/files/images/first-family/16_abraham_lincoln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1828800" cy="1181101"/>
          </a:xfrm>
          <a:prstGeom prst="rect">
            <a:avLst/>
          </a:prstGeom>
          <a:noFill/>
        </p:spPr>
      </p:pic>
      <p:pic>
        <p:nvPicPr>
          <p:cNvPr id="7176" name="Picture 8" descr="http://hooplaha.com/wp-content/uploads/2012/12/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648200"/>
            <a:ext cx="2057400" cy="1295400"/>
          </a:xfrm>
          <a:prstGeom prst="rect">
            <a:avLst/>
          </a:prstGeom>
          <a:noFill/>
        </p:spPr>
      </p:pic>
      <p:pic>
        <p:nvPicPr>
          <p:cNvPr id="7178" name="Picture 10" descr="http://ilovemesomeus.com/wp-content/uploads/Future-Presid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648200"/>
            <a:ext cx="1547487" cy="1609726"/>
          </a:xfrm>
          <a:prstGeom prst="rect">
            <a:avLst/>
          </a:prstGeom>
          <a:noFill/>
        </p:spPr>
      </p:pic>
      <p:sp>
        <p:nvSpPr>
          <p:cNvPr id="11" name="Up Arrow 10"/>
          <p:cNvSpPr/>
          <p:nvPr/>
        </p:nvSpPr>
        <p:spPr>
          <a:xfrm>
            <a:off x="1447800" y="5867400"/>
            <a:ext cx="838200" cy="99060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period</a:t>
            </a:r>
            <a:endParaRPr 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punctuation mark used at the end of a sentence</a:t>
            </a:r>
            <a:endParaRPr lang="en-US" sz="2800" dirty="0"/>
          </a:p>
        </p:txBody>
      </p:sp>
      <p:pic>
        <p:nvPicPr>
          <p:cNvPr id="12290" name="Picture 2" descr="http://vignette2.wikia.nocookie.net/lufy/images/f/f3/0_(1).jpg/revision/latest?cb=20141013121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4251203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486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I  see  a  brown  bear.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010400" y="3886200"/>
            <a:ext cx="609600" cy="1828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plural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L.1.1c</a:t>
            </a:r>
          </a:p>
          <a:p>
            <a:pPr algn="r"/>
            <a:r>
              <a:rPr lang="en-US" dirty="0" smtClean="0"/>
              <a:t>L.2.1b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word used that means more than one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 </a:t>
            </a:r>
            <a:endParaRPr lang="en-US" dirty="0"/>
          </a:p>
        </p:txBody>
      </p:sp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971800"/>
            <a:ext cx="425386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5600" y="152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RL.K.5</a:t>
            </a:r>
          </a:p>
          <a:p>
            <a:pPr algn="r"/>
            <a:r>
              <a:rPr lang="en-US" dirty="0" smtClean="0"/>
              <a:t>RL.1.4</a:t>
            </a:r>
          </a:p>
          <a:p>
            <a:pPr algn="r"/>
            <a:r>
              <a:rPr lang="en-US" dirty="0" smtClean="0"/>
              <a:t>RL.2.4, SL.2.5</a:t>
            </a:r>
          </a:p>
          <a:p>
            <a:pPr algn="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2578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piece of writing in which words are chosen for  their beauty and sound and are carefully arranged, often in short lines which rhyme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 </a:t>
            </a:r>
            <a:endParaRPr lang="en-US" dirty="0"/>
          </a:p>
        </p:txBody>
      </p:sp>
      <p:pic>
        <p:nvPicPr>
          <p:cNvPr id="38914" name="Picture 2" descr="https://singbookswithemily.files.wordpress.com/2010/05/halfway-down-milne-shepard-color.jpg"/>
          <p:cNvPicPr>
            <a:picLocks noChangeAspect="1" noChangeArrowheads="1"/>
          </p:cNvPicPr>
          <p:nvPr/>
        </p:nvPicPr>
        <p:blipFill>
          <a:blip r:embed="rId2" cstate="print"/>
          <a:srcRect t="3468" b="6357"/>
          <a:stretch>
            <a:fillRect/>
          </a:stretch>
        </p:blipFill>
        <p:spPr bwMode="auto">
          <a:xfrm>
            <a:off x="1524000" y="1295400"/>
            <a:ext cx="5486400" cy="38039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3000" y="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poem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.ytimg.com/vi/fIhbtW17lU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9144000" cy="762000"/>
          </a:xfrm>
          <a:prstGeom prst="rect">
            <a:avLst/>
          </a:prstGeom>
          <a:noFill/>
        </p:spPr>
      </p:pic>
      <p:pic>
        <p:nvPicPr>
          <p:cNvPr id="7170" name="Picture 2" descr="http://www.slideteam.net/media/catalog/product/cache/1/image/9df78eab33525d08d6e5fb8d27136e95/t/i/time_line_roadmap_with_past_now_future_stock_photo_Slid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5589815" cy="236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1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present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period of time we are currently in that happens between the past and the future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Units 4 &amp; 5</a:t>
            </a:r>
            <a:endParaRPr lang="en-US" dirty="0"/>
          </a:p>
        </p:txBody>
      </p:sp>
      <p:pic>
        <p:nvPicPr>
          <p:cNvPr id="7172" name="Picture 4" descr="https://www.whitehouse.gov/sites/whitehouse.gov/files/images/first-family/16_abraham_lincoln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1828800" cy="1181101"/>
          </a:xfrm>
          <a:prstGeom prst="rect">
            <a:avLst/>
          </a:prstGeom>
          <a:noFill/>
        </p:spPr>
      </p:pic>
      <p:pic>
        <p:nvPicPr>
          <p:cNvPr id="7176" name="Picture 8" descr="http://hooplaha.com/wp-content/uploads/2012/12/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648200"/>
            <a:ext cx="2057400" cy="1295400"/>
          </a:xfrm>
          <a:prstGeom prst="rect">
            <a:avLst/>
          </a:prstGeom>
          <a:noFill/>
        </p:spPr>
      </p:pic>
      <p:pic>
        <p:nvPicPr>
          <p:cNvPr id="7178" name="Picture 10" descr="http://ilovemesomeus.com/wp-content/uploads/Future-Presid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648200"/>
            <a:ext cx="1547487" cy="1609726"/>
          </a:xfrm>
          <a:prstGeom prst="rect">
            <a:avLst/>
          </a:prstGeom>
          <a:noFill/>
        </p:spPr>
      </p:pic>
      <p:sp>
        <p:nvSpPr>
          <p:cNvPr id="11" name="Up Arrow 10"/>
          <p:cNvSpPr/>
          <p:nvPr/>
        </p:nvSpPr>
        <p:spPr>
          <a:xfrm>
            <a:off x="4419600" y="5943600"/>
            <a:ext cx="762000" cy="91440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print</a:t>
            </a:r>
            <a:endParaRPr lang="en-US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Letter and numbers on the pages of a text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52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RF.K.1c, L.K.1a</a:t>
            </a:r>
          </a:p>
          <a:p>
            <a:pPr algn="r"/>
            <a:r>
              <a:rPr lang="en-US" dirty="0" smtClean="0"/>
              <a:t>L.1.1a</a:t>
            </a:r>
          </a:p>
          <a:p>
            <a:pPr algn="r"/>
            <a:r>
              <a:rPr lang="en-US" dirty="0" smtClean="0"/>
              <a:t>RL.2.7, L.2.4e</a:t>
            </a:r>
            <a:endParaRPr lang="en-US" dirty="0"/>
          </a:p>
        </p:txBody>
      </p:sp>
      <p:pic>
        <p:nvPicPr>
          <p:cNvPr id="7170" name="Picture 2" descr="http://theouterartist.com/wp-content/uploads/2014/02/bear.jpg"/>
          <p:cNvPicPr>
            <a:picLocks noChangeAspect="1" noChangeArrowheads="1"/>
          </p:cNvPicPr>
          <p:nvPr/>
        </p:nvPicPr>
        <p:blipFill>
          <a:blip r:embed="rId2" cstate="print"/>
          <a:srcRect t="2061" b="3149"/>
          <a:stretch>
            <a:fillRect/>
          </a:stretch>
        </p:blipFill>
        <p:spPr bwMode="auto">
          <a:xfrm>
            <a:off x="1676400" y="2362200"/>
            <a:ext cx="54102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 rot="8500960">
            <a:off x="7206886" y="2735209"/>
            <a:ext cx="609600" cy="1828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3052127">
            <a:off x="1027399" y="2891998"/>
            <a:ext cx="609600" cy="1828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pronounce</a:t>
            </a:r>
            <a:endParaRPr lang="en-US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say a word using the correct sounds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52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RF.K.2b, RF.K.2d</a:t>
            </a:r>
          </a:p>
          <a:p>
            <a:pPr algn="r"/>
            <a:r>
              <a:rPr lang="en-US" dirty="0" smtClean="0"/>
              <a:t>RF.1.2c</a:t>
            </a:r>
            <a:endParaRPr lang="en-US" dirty="0"/>
          </a:p>
        </p:txBody>
      </p:sp>
      <p:pic>
        <p:nvPicPr>
          <p:cNvPr id="6146" name="Picture 2" descr="http://pad3.whstatic.com/images/thumb/b/b9/Pronounce-R's-Step-2.jpg/670px-Pronounce-R's-Step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7177351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purpose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RF.1.4a</a:t>
            </a:r>
          </a:p>
          <a:p>
            <a:pPr algn="r"/>
            <a:r>
              <a:rPr lang="en-US" dirty="0" smtClean="0"/>
              <a:t>RI.2.6, RF.2.4a</a:t>
            </a:r>
          </a:p>
          <a:p>
            <a:pPr algn="r"/>
            <a:r>
              <a:rPr lang="en-US" dirty="0" smtClean="0"/>
              <a:t>RF.3.4a, W.3.4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reason for doing something. </a:t>
            </a:r>
          </a:p>
          <a:p>
            <a:r>
              <a:rPr lang="en-US" sz="2800" dirty="0" smtClean="0"/>
              <a:t>The goal someone is working for.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1-3 </a:t>
            </a:r>
            <a:endParaRPr lang="en-US" dirty="0"/>
          </a:p>
        </p:txBody>
      </p:sp>
      <p:pic>
        <p:nvPicPr>
          <p:cNvPr id="7" name="Picture 6" descr="download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438400"/>
            <a:ext cx="4343400" cy="325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question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3048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RL.K.1, RL.K.4, RI.K.1, W.K.5, W.K.8, SL.K.2, SL.K.3, L.K.1d</a:t>
            </a:r>
          </a:p>
          <a:p>
            <a:pPr algn="r"/>
            <a:r>
              <a:rPr lang="en-US" sz="1600" dirty="0" smtClean="0"/>
              <a:t>RL.1.1, RI.1.1, RI.1.4, W.1.5, W.1.8, SL.1.1c, SL.1.2, SL.1.3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sentence that asks for a reply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K-1</a:t>
            </a:r>
            <a:endParaRPr lang="en-US" dirty="0"/>
          </a:p>
        </p:txBody>
      </p:sp>
      <p:pic>
        <p:nvPicPr>
          <p:cNvPr id="6146" name="Picture 2" descr="http://www.liveoakmedia.com/client/products/ProdimageLg/2719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3276600" cy="36489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334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What  do  you  see?</a:t>
            </a:r>
            <a:endParaRPr lang="en-US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q</a:t>
            </a:r>
            <a:r>
              <a:rPr lang="en-US" sz="7200" b="1" dirty="0" smtClean="0"/>
              <a:t>uestion mark</a:t>
            </a:r>
            <a:endParaRPr 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punctuation mark used at the end of a question</a:t>
            </a:r>
            <a:endParaRPr lang="en-US" sz="2800" dirty="0"/>
          </a:p>
        </p:txBody>
      </p:sp>
      <p:pic>
        <p:nvPicPr>
          <p:cNvPr id="5122" name="Picture 2" descr="http://cdn3.volusion.com/jants.petuy/v/vspfiles/photos/12685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5029200" cy="30956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5105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What  do  you  see?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172200" y="3429000"/>
            <a:ext cx="609600" cy="1828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Units 1, 2 &amp;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glossary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RI.1.5</a:t>
            </a:r>
          </a:p>
          <a:p>
            <a:pPr algn="r"/>
            <a:r>
              <a:rPr lang="en-US" dirty="0" smtClean="0"/>
              <a:t>RI.2.5, L.2.4e</a:t>
            </a:r>
          </a:p>
          <a:p>
            <a:pPr algn="r"/>
            <a:r>
              <a:rPr lang="en-US" dirty="0" smtClean="0"/>
              <a:t>L.3.4d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list of the hard or unusual</a:t>
            </a:r>
          </a:p>
          <a:p>
            <a:r>
              <a:rPr lang="en-US" sz="2800" dirty="0" smtClean="0"/>
              <a:t>words found in a book.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1-3 </a:t>
            </a:r>
            <a:endParaRPr lang="en-US" dirty="0"/>
          </a:p>
        </p:txBody>
      </p:sp>
      <p:pic>
        <p:nvPicPr>
          <p:cNvPr id="28674" name="Picture 2" descr="http://www.scholastic.com/teachers/sites/default/files/posts/u133/images/text20feature20jessica20s_20glossa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073" y="1600200"/>
            <a:ext cx="3356263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retell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RL.K.2, RI.K.2</a:t>
            </a:r>
          </a:p>
          <a:p>
            <a:pPr algn="r"/>
            <a:r>
              <a:rPr lang="en-US" dirty="0" smtClean="0"/>
              <a:t>RL.1.2, RI.1.2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tell, write or present a story again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K-1 </a:t>
            </a:r>
            <a:endParaRPr lang="en-US" dirty="0"/>
          </a:p>
        </p:txBody>
      </p:sp>
      <p:pic>
        <p:nvPicPr>
          <p:cNvPr id="4098" name="Picture 2" descr="http://comicphonics.files.wordpress.com/2013/05/child-retelling-story-of-goldil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4800600" cy="4486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history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Unit 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study of events that happened in the past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27650" name="Picture 2" descr="http://bookhistory.harvard.edu/sites/default/files/styles/large/public/book_collage.jpg?itok=hmEz_s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4495800" cy="4186713"/>
          </a:xfrm>
          <a:prstGeom prst="rect">
            <a:avLst/>
          </a:prstGeom>
          <a:noFill/>
        </p:spPr>
      </p:pic>
      <p:pic>
        <p:nvPicPr>
          <p:cNvPr id="27652" name="Picture 4" descr="http://img2.imagesbn.com/p/9780618556717_p0_v1_s26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4719">
            <a:off x="5728797" y="2999216"/>
            <a:ext cx="2222454" cy="284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http://assets.pearsonschool.com/prodImages/OS3D_USHis10_Survey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295400"/>
            <a:ext cx="123825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illustration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picture, photograph or drawing in a book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304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RL.K.7, RI.K.7, RI.K.9</a:t>
            </a:r>
          </a:p>
          <a:p>
            <a:pPr algn="r"/>
            <a:r>
              <a:rPr lang="en-US" dirty="0" smtClean="0"/>
              <a:t>RL.1.7,RI.1.7, RI.1.9</a:t>
            </a:r>
          </a:p>
          <a:p>
            <a:pPr algn="r"/>
            <a:r>
              <a:rPr lang="en-US" dirty="0" smtClean="0"/>
              <a:t>RL.2.7 </a:t>
            </a:r>
          </a:p>
          <a:p>
            <a:pPr algn="r"/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286000"/>
            <a:ext cx="4727783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http://ecx.images-amazon.com/images/I/615Byan1aAL._SX258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2971800" cy="2948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52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impact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Unit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295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To have a strong and powerful</a:t>
            </a:r>
          </a:p>
          <a:p>
            <a:r>
              <a:rPr lang="en-US" sz="2700" dirty="0" smtClean="0"/>
              <a:t>effect on someone or something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25606" name="Picture 6" descr="http://i.ytimg.com/vi/EinzBoVnmR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231744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http://media.masslive.com/business-news/photo/eastforestparkjpg-200b93261ec75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05999" y="-3238500"/>
            <a:ext cx="5221045" cy="3467100"/>
          </a:xfrm>
          <a:prstGeom prst="rect">
            <a:avLst/>
          </a:prstGeom>
          <a:noFill/>
        </p:spPr>
      </p:pic>
      <p:pic>
        <p:nvPicPr>
          <p:cNvPr id="25610" name="Picture 10" descr="http://media.masslive.com/business-news/photo/eastforestparkjpg-200b93261ec75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355719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important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K: Unit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Having great meaning or value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K-1 </a:t>
            </a:r>
            <a:endParaRPr lang="en-US" dirty="0"/>
          </a:p>
        </p:txBody>
      </p:sp>
      <p:pic>
        <p:nvPicPr>
          <p:cNvPr id="29698" name="Picture 2" descr="http://ecx.images-amazon.com/images/I/61SaRD87h-L._SX52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4972050" cy="2886076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xQTEhUTExQWFhUXGRcYGBcYFhcXGBgYGhoaHSEcHRcYHCggGh4nHxoXITEhJSkrLi4uGB8zODMsNygtLisBCgoKDg0OGxAQGywkICQ0LDQyNCwsLCwsLDAvLCwsNCwsLCwsLCwsLCwsLCwsLCwsLCwsLCw0LCwsLCwsLCwsLP/AABEIALUBFgMBEQACEQEDEQH/xAAcAAABBQEBAQAAAAAAAAAAAAAAAgMEBgcFAQj/xABHEAACAQIDBAYGCQIEBQMFAAABAgMAEQQSIQUxQVEGEyJhcYEHMlKRobEUIzNCYnKCwdHh8CRDkqI0U2PC8QgVwxZzg6Oy/8QAGwEBAAMBAQEBAAAAAAAAAAAAAAIDBAEFBgf/xAA1EQACAgECBAMGBgEFAQEAAAAAAQIDERIxBCFBURMiYQUycYGhsSNCkcHR8DMGFGLh8VJy/9oADAMBAAIRAxEAPwDcaAKAKAKAKACaAKAKAKAKAKAKAKAYxeMjiXNLIka+07BR72NAU3pF6QISYsNgJ4JcViJBEhDdYkV98jZL3twHEnkDQDOL6M7OVgm0sYcRM2tsTi+rBP4IFdVUcgBxoCdH0AwYW+EkxGG4hsPipQPHKzMjeY1oBEmO2hgNcQPp2FG+aJAmJiHN4R2ZVAtqljvNqAtGydqQ4mJZoJFkjbcynTwI3gjiDqKAmUAUAUAUAUAUAUAUAUAUAUAUAUAUAUAUAUAUAUAl3ABJIAGpJ0AA43oDGem/pedmaHZ1go0bFMM2Y8eqQ6W/G1762G4mqy1R5dS6uly59DK9obQkmbNPNLM2+8kjt7hew8qodljL1XWuh2ejvTTG4NgYMQzIN8MrNJGRy7RunipFSjdJe8RlRF+6bz0F6cQbSjOX6udB9ZCxBZe9T99Pxe8CtKkmsoyyi4vDLVXTgUAUAUBQcXtnFY+WSPByfRsJGzRviQoaWZ1NmWEN2VQG46wg3I0414Ptf25Dgn4cFqn9F8f4+xbXU5cwg6DYMHM8ZnkI1lxDGeTxvJcA+AFfG3+3OOueXNpdlyX05/U0KqK6HP8A/bPo8+yIGZWVJ5AHCBL5MPJ1ebU3fdc8Tc2G6ve/09er+Mtt2yts53fPHpnZdNiq1YikWPpZ0OixLJKkEDSCRXlDqo69RG0YVpApN1zKwuCCUA03j6njKbLqZV1y0yez+efrsURaTyys4PoDlWGGCDEYXK4MmJGIjR3jBJYXw73kZtwLKLDUnSx87guF9oQ4l2X2RcH+VZ39Mrl+pOUoYwkXnYGwThi5OKxWIzW/4iRZMtr+rZRa99d+4V7RWV/aEQ2bjlxKDLhMYyx4hRfLFiDpHMF3AP6jnTXKTQF4oAoAoAoAoAoAoAoDNfSJ6UVwjNhsIFlxA0dzrHD429d/wjdx5VCc1HcnCtz2MT2xtzEYli2JxEspOti5CDwjWyqPAVnds3tyNKqhHfmPbE6SYrCsDhsTLHb7hYvGfGN7rRWzW/MOmEtuRtno89JyY1hh8Sqw4n7tj9XNzyE6q34DfuJ1tohNSXIzTg4PmaJUyAUAUAUAUAUAUBiPpm6bGV22fh3tGhtiXU+u3/JBHAfe79OBvVbZpWFuXU16nl7GTs19BWVLHNmpvPJHjKq+sQK6m3sg0luz2MqfVYGuS1LdCOl7MnbOxssEqTQuY5YzdGHyI4qdxB30hNweUJ1qawz6R6AdMI9pYfrBZJkss0XFH5jmjakHxG8GtyaayjA008Ms9dOBQHjjQ2oDE9jdMhg9m4aGHDviMSqEPGisRFaRlLSFQSO0GsANbHdXxN/sO7jePtnJ6Yp77t8k8I0q1RiiEOnuNZrNjNnQH2HjxSsPHrEqU/YnDVcvBtl84fszniN9UG0NqYrFIIpcXsaZQyutsRJFIrqbhkZSCrDnSimjhZ+LVXfF/wD5TXz9A25LDaJWEwGKIGaKaf8AFDtmQsfBWIB99W2e1p55XuP/AOqv3WQq/T6nb6P4+bDYvCRibEWxLyRyYPEzJiJIwqMwlRwSyqCuoJIIavS9k+0LuIslCeJRSWJJNJ+nPqQsgksmq17pUQNvbJTFYeXDS+pKhQ8xfcw7wbEd4FAcroFtSSbDdXP/AMThnbDz97x6Z9wuHXK9/wAVAWSgCgCgCgCgCgMw9LfT84YHBYVrYhx9ZIP8hDyPCRhu5DXlULJqCyWV1ubwYYE4D/z3k8TWJyy8s3KOFhDLOg0LC/jUkpvZEG4LdnvV8VNx3U1dGd09ULRt2pBBBBBsVI3EHgRTLi8oYUlpZ9DeifpscdCYZ2H0qEDPw62PcJQPg1txtuuBWyElJZRhnBxeGX6pEQoAoAoAoCrekjpN9AwLyqR1z/Vwj/qNxtyUXb9PfXG8LLOpNvCPmVr7rkk3JJNySdSSTvJNYW8vUz0FHStKEMTfKvrcTwUc/Huoksapbfc4286Y7/YfiwwUZt54sd/9KhKxy5Fka1FavqRsLhVKAkanW/Ea6WPCrLLJKWEyquqLjlrc8w+IIJDXtcgPzseP812cFvHfsIWNcpbdzv8AR3bsuBxCYmDVl0dNwljO9D8weBArlNul4ewuq1LK3PprYO2IsXBHiIGzRyC45g8VI4EG4I5itxgOhQBQFc6KdF0wc2NkUD/Ez9aLb8pUGx8HaUgfioCxMoIsRcd9AcfbPRfCYmN45YIjnUrm6tcy3G9WtcEbwRQFO6BdEMBitnQPPgoDKA0chCBSXidoySVsbnLc+NAXPYnRjCYQk4bDxREixZVGYjkXOpHdegOvQBQFNxh+h7Xjk3Q7QXqZN1hiYgWjY/mjzJ4qtAXKgCgCgCgCgKj6SemS7Ow10s2JlusKHnxdh7K7+82HGuSkorLJRi5PCPnGaUktJIxZ2Jd3bezHUk158pOcj0YxVcSCHMj5SCqEEjgW3b+7uqzChHK5v7FWXOWHyX3HGhVXQgAA5h520+VRUnKDTZJwjGaaQ5NhLG69lt9uB8R+9RjZnlLmicqsc48mNq2bW1iN45GpNaSCer4nU6P7ZfB4iLFR3zRG5X24zoyHxF7cjY1OqWmXoyNsNUfVH1Vs/GpNEk0ZzJIqup5qwuK2GEkUAUAUAUB87emDb5xW0GjU3iwoMSjgZTYyN4jRP0nnWa+X5TTw8fzFElfKObHQDvqmKy/Q0Seleo7h4sotvJ1J5moTlqZOEdKHtqHLGsY9Zzr3Dj8KhRzm5vZFnEeWCgt2eMoWJm9kAL3ncBRPVNR7nGlGty7bEOWPLCR3W8z/AFNXReqzJRJaasHuHYoQjm/stz7j30mlLzROwbi9MvkXj0Z9Mjs7EZJD/hJ2HWf9J9wlA5bg3cAeFquotz5WUcRVjzI+jEYEAggg6gjUEVpMp7QBQBQDWLxCxo8jGyorMx5BRc/AUBWvRbh2TZeFL+tIrTHvMztJ8nFAWqgCgCgK70/2W2IwUgi+2iyzwHiJoTnW1+dsv6jQHT2DtRcVhocQnqyorjuuNR4g3HlQE+gCgCgOd0g21Fg8PJiJmsiC/ex4Ko4sToBQHzH0g23LjcQ+Kn0ZtFW9xFGNyA92pJ4kk1hus1vC2PQpq0LL3ODiWLDPuRSDb2tdT4VKCUXp6v6EJtyWrovqScWLZX9k6/lOh/mqq+eY9y2zliXb7D208PvA4WZfnUKZ9/mWXw7fFEjOJIkkHKxqvDhNxZZlTrU0QMShHbXeN49pf5rRB58rM8015l/6eoRoRuNca6M6n1RtPoF2+WjmwLnWH62K/wDynPaUdyv/AP3W2qWqJhthplg1mrCoKAKA5HS7bIweDnxJt9WhKg7i50UebFR50B8rjMdWN2YlmJ3lmNyT5k1505apNnpQhpikNYYZiX4bl8OJ867PyrT+pyHmer9Dp4SMau3qrrWayT91bs11xXvS2RDgvNIZOeijkvPzq6WKoaP1KIZtnr77fAXjHDOI19SPf+J/6VGtOMdT3f2/7JWtSloW0fv/ANBjU9SPiPrG/wC0f3ypW/el8l+4tXuw+b/Yj4+MnIm7Mb+AHGrKpYzLsVXRziPcIJL3R/WH+4c6SWPNHb7CEs+WW/3NZ9D/AE8ERTZ2KbsE2w0rHdf/ACWJ/wBt/wAvIVsqs1r1Md1Wh8tjaatKQoAoCpekqZmwq4OM2lxsi4ZeNkbWVrchGH94oDvzYyDDLDG7pEGZIYlJAzNuVFHE91AOnaEQmEGdetKGQR37WQEKWtyuQKAcxWJSNGkkZURQSzMQqqBxJOgFARMdtzDxYf6VJMggsrdaDmUhrWIK3zXuLW33oB/Z20Ip41lhkWSNtzIQwPmPlQFY6BfUS43AHQQTGWIf9DE3kUDnZ+tHkKAuFAFANYrEpGjSSMERAWZmNgqjUkk7hQHzh6Q+mTbTnBW64WInqVNxnO4ysOZ3KDuHiay32/lRr4er8zKbPeS6qbAbzzPL+aqhiGJPctnmzMVt/eQ9CueIEjQjKfHcahJ6ZlkVqrTY/GuaIX3r2HHhuPmKhJ6bOXXmicVqrXpyYrBHOpiPrx+r+JOHu3Vyzyy1rZ/RkqvPHQ919UN4GXq5CjepJ8G5VK2PiQ1LdfYhVLw56XtL7juIhKm3uqEJalknODi8EBRlbL91rle48R+9aG9Uc9UZ0tMtPR7Hf6HbaOCx2HxF7IHCS62HVSdlr+GjfpqdEsSx3IcRHMc9j6mrYYQoAoDJvT7ta0WGwan7RzLJ+SLcD3FmB/RVV0tMGW0x1TRiePksAo3ubeXGstUcvPY2WywtPc6WEwV9/ZUfKstluPiaq6c+iGcVL17CKP7Nd5H3jy8OdWQj4S1z3f0K7JeM/Dh7q+o7i5uqHVp9qw1PsjnUK4+I9cvdX1J2T8JaI+8/oJwsSxJnb1V3c2b+Sa7OTslpW7+hyuMa4a5bL6jeDiZ2Jb1mOZu4cvIaVKySisLZbEaoucsvd7/30PAeskLDd6iflHHzNdx4cNL+LOZ8SepbbL4EMwZmdgbEHKp/Lv8AIm9Xa9MVHvuU6NUnLtt8hyKRZFII7mHI/wB8ahJOt5RKMlYsP5mqdA/Sw2HVcPtAs8Y0TEgFnVRwlUatb2xc8wd9a67lLfcyWUOPNbGx7L2pDiEEkEqSofvIwYeBtuPcauKCZQGa7Z6SwR47EY6drw4BfosCixaXFSgPKEHtBerQ8u0TpQGebI2tLtPbWFnxTZVjdpggJ6uCKFTJv/Mq5mO891qqhZrk8bF069EVndkvov0xM/SJMUxISctAgP3YmBEXmWUE97mpKWZNEZQxFMv3p0xuTZoiG+eaKPyBMh8uxbzrs3iLZyuOqSRmXR7a3XbH2js4k3gH0mC/sJIryIO4MCf1nlUa3qgsnbFpm8EHoV0sm2dN1kV3hcjrYL6OPaX2XA48dxrPVdp8sjTbRq80TX4dsQy7RwGOw7ZocZDNhWO7K6WlQMvB9JV7q2GI0CgOJ0k6W4TArfEzKh4IO1I35Y1ux8bW5kUBhXT3p5NtI9WAYcICCIie1IRuaUjSw3hBoDvvYVltv6RNdXD9ZFMnluerU6nefZH81TGOFrZdOWXojv8AY9wUGV2RdxXMPLQ/tSyeqKk/gdqhpk4r4knBes0R3P2k/MN489/vqqzZT7cn8C2rdwfXmviIWTqnzEdk9mQd3BvL9664+JHC3XNfwcUvDnl7Pk/5F43DsjB0Oo1U8COR7jXK5qScZfMlbW4NSj02HZI1xCFl0P3l4hh+9QTlRPEtuhNxjxEMx36hgcRnHUy6ONx5jnS2Gl+JDZnKrNa8OzdEbaeGZVNxqvaB8KtosTl8Sq+uUYv0G0IkTuYVJ5hL4EU1OPxPpj0ZbZOL2bh5GN3Veqk554zkJPebBv1V6CeVk81rDwWmunAoD5u9Ke0/pG1cQQbrCFw6/pGZv97MPKsnEy2Rs4WPJyKQYy5LjeCAl93ZOvvNQ1KCUX8/mT0ubcl8vkLx+NmbKhsAb3CnUgbxeuVVVRzJErbrZYi9vQmf+5gWjgjKkjewtYeG81T4D9+2WS7/AHCXkpjh+o7hMCEBeU97E7z/AAO6oWXOb0wROulQTlNkdpDO4NrIPUX/ALj+1WKKpjjr1/grcndJPotl+49jXyjqVPaYfWMPury8TUKlqfiS2WxO16V4cd3v6IAerjzAansxjv5+Ap/knh/Fj/HDUt9kMLHkjZuCD3n+pqxy1TS7lajprb7ET6PlQMDZwCSefEg86t16pYexT4emOpbodgxYa1+yTwOnu51GVbW3MnC1S35Mfw7tG2eJnif243aNvepFI2SWzEqoS3R2v/rXaKqR9OxFgOJUnT8RW9Wq+TeCp8PBLOWVYYqWQLJK7PaQkZiT65u7eJY3J42FTslluHoVVRwlP1J+Hxzo8saXBli6pm9mNmDOB3sFC+BbnVdclCtyLbIOdiiRsRiWixAkTQx5Cp5NHZx8qUe4n6/fkOI99r0+3M1T01bZE82BiQ9kRHEnketsqeYCv/qqziZYrK+FjmwzDY+0OpmeS11DSLIvtQyho5F/0k+YFIPTp9UJrUpejF7L1VPAfCsl/Js2Uc4ojYTaE8Bj6qVkV5FmWx9WVcyhhfccrEd99a2Rs5NdjDKvnF9JFhxfS3aEgyvjsQRyV8nxQA1V/uJF/wDt4I4oQAluJ1LE3JPMsdTVUpyluWxhGOyI82L3KnEgZrdkX+Zqcausv0ISt6R/XoevCEysOBsx4kNxPnauKTnlP+4DgoYa+fzJmJUxsGGpQ38VO8e6qYNTjh9S+xOEtS6CsbDezIdDZkbka5XLHKXwZ22GcOPxQ6pEyFrWcaOv7+BqLTqljp0ZNNXRz1W6GcFiQn1UnqH1G9n8J/ap2Qc/xIb9f5K6rFD8Oe3T09BWIwTxt1kZ1+DDv/muQthOOmf/AISnTOEtcP8A0YxWPSZPs2Eo0BG5W55hU4Uyql73l/vQrsvjbH3Xq+3zGY8ZNJFlOUg6X48t1TdVVdmpFattsr0vHMIFyMU4EXXxGhHyNJvVHUILRLT0Nh9AG07Ni8ITxWdB+bsP8VT31qolmBkvjifxNjq4pGMfi1iiklc2WNGdjyVQST7hQHyLisWzhpW+0lZnP55GLfv8KxS81j7L9jfHyVLG7/ccijygKOAtVMnl5Lox0rCEYpLTqOSX99dg81N+pyxYtS7IQ0jLMrJa4U791r1JKMq2pbEXKUbU474Ho45J5CJCLABgo9XeffuqDlCmGYLcnGNl08Te36EqfFrHdIrNJxPBfH+KqjW5+afKP3Lp2xr8tfOX2G8FhAAWY6DVmPE1K2xt4jv0RGqpJapPl1Y31hlfNbTdGvIc/E1LCrjp/UhqdstXTp/fUVjzqsI3LZnPNuA/euVbOx9eSO27qtdOb+PYax0fYUcXNv0jUmpVS8zfYhbHypdxjHoCFXmyjy/8VZU2m36ELkmkvURNGyFRG282sdRu79alGSkm5IjKMotKD3GsZO4DIVG69weF7bjUq4RbUkyFs5pOLQ7hI80OU94871Cx6bNROuOqrSdDBMMnWMRoNR3jfWexPVpSNNTWnW2QBGXQt95mLj9h7q0atMsdFyM+lzjnq+ZKw+0CU62V8zqiRKvFViUIi24aCucQpWTUVsOHca63Nvn2I0UWTKWva1n479b27iTSUtWUvkIx0Yb+ZKnxKBMkRDMwsLblHPuqqMJOWqfJL6l0rIKOmvm39CLtwZUhA4Xt5Wq3hvNKbZTxXljBISs0jAkBVtcam+orrjCLWXk4p2STwkhBw+eLMxJYqSNdB5Cpa9M8LYjo1V6m8skMmaIAcgR4jWq09M+Za1qr5EhkDRqeDrr48RVabjNrsWNKUE+47hmMkdj9pHoe9eB91QmlCeVsycG5ww94/wByIwcoU9U/qMewfZbl4GpWRclrjut/VEapKL0S2e3ozyeF43zLow9zDkaQlGyOmW32E4Trlqjv9yQBHiAbdlvvIf7+NV+el89ujLfw71y5PqiHBPNGXRSGVSVGYnTQceO+r5QqmlJrDfYohO2tuKeUu4zs/wBU335mv43qVu/Lsiun3efdjmzU+rb8LkVG5+deqJ0R8j9GJxg0zDepv5cfhXa3zw+pGxctS6Ft9F20xBtTCtcBZc0B7+sF1/3qnvq7h3huJTxKylJH0rWsxlL9MO0Op2TiLGzShYV7+sYK3+zP7q43hZOpZeD5wIvIBwQX8zoPhesG0G+56O80uxNw0eZgKom8RyX1x1SSI2fPNK/C4UeVW401xj8yrOu2UvkLxKATm33UUeZ1qMH+EvVslYvxX6JDWNgHWKp9gtvI3kcqnXPyN+pC2H4iXoP7MijWFXdgBbUbjeq7pTlY4xRZRGuNalJiZ5jOQLZYhuXi3eRy7q7GKqWc5l37HJzdzxjEe3clTSdSvOVtFHLv8qqjHxX/AMVuWyl4Mf8Ak9iPgcNfS9+LN38TVltnX9CuqvPL9RLyZ3zD1R2U8Ofmf2rqWiOl77v++hxy1y1LbZf31Pcan1iL7C3P5m3fC9K35G+7+wtX4ij2X3EYqPtRd+ZvcLfvXYS8svkRsj5ofMibXUgqOYI8iVq7h2mm/wC9SniU00v70HsPozr3hveP5FQnzimWQ5SkvmLx+DXqi9u0SoGpsTcDUcajVbLWo9EStqj4bl1eDzAeovdp7jau2+8zlXuITtuMB47AXADE21PaAF/jXeGbcZZ6/wAHOKSUo46fyjo4Mak8gazWbYNNe+TlbHF82mpa/kQDWviOWDJw3PI9txMzN/04wfMsP2FQ4V4S9X+xPi1lv0X7hgEJjv3tfzJpa8TwKVmGfj9xeDj+pQnvU+RtUbH+I0drj+GmLwSfVFeMbEH8p1Fctf4ifdEql+G12f0FYM6mI7muydzcR57/AH1GzZTXTf4Eqt3W+u3x7Db5o3DqO0uhHtLxH8VNaZx0vZ/Qg9UJaluvqiTiIElTOmqNvHKqoTlXLTLdF04RsjqjzTG8Njco6ufVfuyfs3I99SnVl669+q/ghC7C0W7dH/IztPCLmjIIa5O7fa3MVOmyWmWVghfVHVHDyeYCL6tjydl+Ndtl50vQ5VHyN9mxeBj7MvMOD5EXqNr80fgSqj5Z/E92Z9pLH7ahh4il3uRn25Cj35Q78wI4VwMj4PEtFZ19eB1df0MGX5Vpi/xFLuZpL8Nx7H1/hpw6K6m6soYHmCLithiMp/8AUFjQIsHB7UrynwiS3zkqq54gy2lZmjF8GNCx3sb+XD4Vjs309jbVtq7nQEnVxPId9rCs+PEsUEaVLw63NkfY+H9UH8zfOrOInu0V8NXsn8ROFPWOze25t4DQfAV2fkio9kcr/Ek5d2e4hs08hG5cqDy1PzpBYqiu+WJvVbJ9sIZ27CoZBl10zEDWw1NT4WUmm8kOLjFSisEx9pRJpF9Y53f+eFUqiyfOfJF74iqHKHNjGGw7MxZjmdt54AchyFTnOMY4XJIrhXKUsvm2O4yQawodP8xv+0fvUa4v/JL5L9yVsl/jj83+wvDgIpkbRUHvPKozzJ6FuycEopzlsiNhUZjc+s5ue6/DyFWzaisLZFNacnl7sXiDmla25AEHjvP7e6ow5VrPXmSm9Vjx05EbpAPrVHsqt/MgftVvCf4365KuM/yL0S+46I/rFN7X7J+Y/eoavI18yWn8RPvyH9qsM0cY4do+W74moUJ6ZTfwLOIa1RgunMTsnD9pgdwa/kdf5rt8+SY4evm12Yxil615rcsg8hf5mpwfhxj+pXYvElPHwJUzZcMW+86gDxOlVRWq7HRFsnpoz1YjBZIn7Wl1FuV10+VqlZrsjy7/AHI1aK5c+32IzNmjnkP3hp+UaD+++rEtM4Q7FTeqE59x/Za/UyLxV/6/vUL3+LF90WcOvwpLsxeBFxJHyPWL4Hf8fnUbeTjP5EqualD5obil6uQMfVbsP57j5H51KUdcNK3XNEYy0T1PZ8mOY3DWNvNSPgRUa7M8yVteHgdhfrhY6Sr6w9oe0KjJeE+Xuv6ehOL8Vc/eX19SIjPCxZNx9dOfeO+rWo2x0y+TKU5VS1R+aFY7FQSxMVNnI0TiT4Vyqu2ua1bdzttlNlb0vn2FbPjUwXAANxe3u+dctk/FwztMY+DlIVs8fbJzs491j8qW/kl8jtP54fM8wJtMVO6RCP1Lr8jS3nXns/uKuVmn/wCl9iPiGMciSey1m8DVkFrg4dyqbdc1PsT8dHZrjc2orPVLKw+hptjh5XU5sy2ccnBU+PD960xeY/DmZJLEvjyPpr0W47rtlYNuKxCM+MRMf/bXoHnGTen/ABxfHxwg+pAq/qlck/7VFVWPb9f0Lalv68v1KXhocxCj+xXnTlhZZ6cIZeEN7XkDyLCvqrq3luFS4eOmDse7OcTLVNVrZbj+Kbq4Tb15OyvnVcF4lnoidj8Or1lyPcEoijMh3Ith40sbsmorqdqSrg5voM7JhJtm3m7t4nWp8RJLb4Ir4eDe/wAWNPJ1kzvwHZHjx/YVNLRWo/Mg5a7XL5BiolGIW4OVVubb+0DwrkJN0vu/2O2Rirl2S+45i9oHspEpRWNi5FmPOw/eo10rnKby10JWXvlGtYT69RzBYO+g0Ubz/fGo2W45vclVVnkthrFziRgq/Zxn/U38Cp1w8OOp+8/oiFk1ZLTH3V9WSVfqo2lO/co5k7qqa8SagvmWp+HB2P5DOzINVB1O9jzO8/Gp3T5NkKIc0mQdoNn65x7QA8EI/e9X0rToj/eZnuevXL+8ibFCJNDuI/s1TKThzRojBT5Mg4Brs5JJNxYnfl1tV9qwkkZqXltskY4lTGVOUtdTyt4VXViSkpLKRbbmLi4vDfIf2fEFsPjzPOq7ZZ5llMdPI52Du+hPZRiQvju8q02YjsubRlrzLd8kx7a4+yuLi9z4XAqHD/mLOJ/LkfxgtA3fZR5kVXXztRZbyqfqObN0lkT21uPFdP4qN3OEZdmSo5WSj3X2GXkMbrJ7Js35Tv8A58qmlri4d9viQcnXJT7b/AlY/DjxVhp4Gqqpv5otugvkxOAlzDqXPaX1GP3l/kV22Ol+JHZ7nKZal4Ut1t6jOJhZTcXV13H+94qcJJrG6ZCyDi87NDsW0FkQGVGDEaMouG/jzqMqXCTUHy9Scb4zinOLz6dSPsuC0b3GqNbyOtWXzzNepVw8MVvumPbINnkiO5u0PP8ArUOIWYxmuhZwzxKVb6iM/Vyo53XyN4H+tdx4lbj80Rz4dil8mK2rEUOZd6kOveOI9165RJSWH15HeIi4PUunMf2jEJEzj1XHuNQpk4S0vdFl0VOOpbMTsuTrYjG3rpp7q7fHw7NS2Zzh5eJXoe6IeOQ5TzXUeI1q6prV8Si1PT6o3P0A4/PgJY7/AGc7W/LIquPiWrdD3UefZ7zwZV6RcV123MVrucINeMcap8w3vNV8Q8QbLeGWbFEjTuIUsO1I1gANSSdwAG815dcZXzx0PWsnGiGepE2VgsuZ5uywZg6nQhlJGUjha1XcTNqXhxRRwsE4+JJ7iI82Ilzj1F0Xl3n9qPFFenq9ws32aui2PdqShmWFfVWxfv5D30oi4p2S3ex2+SlJVR2W4/ipOpi/G+gHjVcI+LZ6InZLwq/VjOy8NYgctSfianfZuyHD17IYSTOzye02n5RoP3qxrTGMOxWpapSn3f2H9oME6gkFrEkgbyCDVdSctaTwWXNQ0NrIztXHu0RKKY491zox7gOHjU6KYKzzPLIcRfOVflWI/Uk7Nwd0VjolgfHSqrrfM0ty2irypvYjz4kTPcfZx6KObc6tjX4UMPdlU7FbPK2WxLL9VEz/AHm7KjmTVOPEsUei3Ls+HW59XsMYTC/VOOSML95H81ZZZ50/UhXV+HJejIeC2iFhy2+stYd/K398KusozZnoZ6r0qsdT3CxZXC80HvU/1rk5aoZ9TtcdM9PoK2z662/y1DHzYfsDXOH91+v8HeJ95f8AH+SbCbKzcgT8KpkstI0R5JyOdgUIYD2kU+Y3/OtFrTi32ZlqWJJd0iRtOPM+TlH8SdPlVdMtMdXqWXx1S0+gg40SNBGNO2pbuI4e+9S8JwjOfpyOeMrJQh68x7H3jcOPuNf9J3/D5VCrE4ae/wByy3Nc9S6fYk4+MXzDVWF+7WqqpPGHui26KzlbMY2ZiAL4dz3oe7l5VZdB/wCWPzK6Jr/DL5EfbkLRqDuIYZWFWcLJTbRVxUHWk/UlttBguWWIsbdllFwf4qlUpyzXLC9S53yUcWRy+mBOHX/DxEcBY+etdm/xpI5BfgxaPMAbSsp3SL/uX+nyrtvOtS/+X9xTyscX+ZfVDGKBQhx6yHXvHEfvU62pLS9mV2JwepbonbQiEiZx6rDX+aoqk65aXujRdFWQ1LZnmAk62PI32iaeP/mu2x8OepbM5TLxYaX7yGtnS9Wxgk0VrlL/ABHlU7o60rI7rchTLw5Oqez2EzwPFNnjBcBS0mUXsikDMbbgMwF6nUvHqcX0K7X/ALe1SXUnzQrIvWIRqLmskZOD0yNkoxsWuJdP/TdjfrsZDfekTgX4IzLe361+Fe5HY8GT5krYfQEbTwU+KWQRzzY2fEQylbgpmZcrccpOY3HdvrkoqSwxGTi8osvQT0WLhJRicVIMROv2YCkRxHmAdWbkxtblfWuQrjBYiSsslY8yJ22PRVgcRimxL9aM5zSRK4WKRuJIAzC/GzC/vrrim84IqTSxnkUbaXorxyYiSLC9SMM7sySM+XqkY3yFLXJW5AtodN3DPZwsZz1s018XOuvQivdIOhr7OxLRFZplbK0TrGzGQlRcdgEBg1+zyI51XxNVkmlBci3hbq4xcpvmVedJDM5lUq6MU6s70I0IPfUJQVUdC+ZNTd0vEfyJGNfq48g+0k08Bz8hVFS8Sep7Ivtfhw0r3pCMFh7kKNw+QqVk8JyZyqvLUUNYuTPMSNyCw8T/AE+dSrjoqx1ZCyWu3PRC9pL9XEntPc+A1rlL88pdkSvX4cY92M/RW6pgZD1aDRbW8i3Kp+IvEWI831K/Dl4bzLkugxsxkQjrDZWVSDwvbUVO5SkvJusldDjB+fkmkO4rHdbIhAtGCVX81t5HwFRhV4cGvzdSdl3iTT/LsvidvBbPM0kODjPbxDqhPsrvZvJb1Vw8HZbqeyLeJmqqtK3ZH29sn6JjMThbWEUrBN5+rbtJqfwsK08QsSz3MvDSzHHY58t1tIBfJvH4Tv8A2NUxxLyPqXSzHzrp9jzDxlyxbfJw5LawH9867NqGFHoIRc23LqNviPq+o+/fK3gOPu+dSUPP4vTci7PJ4XXZ/wAjuN7MYkG9GFvPQj3VCvzT0PZk7fLXrW6PcFGWYs3rMQdOA4ClkklhbIVRbeXuzvbB6LNj3xjR78Lhw6Hd9dmDKOWqpINe7y0cLD8Ln1M/F2Yt5dDmzyrJGJQRu1FYYxlXNwN85RsgrEQdmY9Qgjl0U6o2+w5Gr76W5a69+pnovio6LNuhCmQO4bXKXVVO42AOo86ui3GOOuCiSUpZ6NpE3aGEbVWkLhQctwBqRvPOqabI7xWM7l91UvdlLONiVmzQxP8AhsfGqcabJRLs6qoyE7I3PCed18DqP3FS4jdWL5keG2lV+hHxKEaj1kNx4jh51ZBp8nsyuaa5rdE6YiRBKu4jXuNZ45hJwkaJYsirIjWx0kDOiRvLGFLsEUsY1vYmw1y3I8L1onS7o6l7y+pnruVEtMvdf0Lb0Z9G8+MSbExMYSuQQdarKsp7RcG4zADsgMBvvV9VLlVpsRRdcoW6q2WTol6KZZZJH2pGgQIUjjSS7ZiQeszr6trWA7zfvsooVSaXUqv4iVzTfQvHRD0e4XAdaU6yZpVyM0xVz1fsABQMp46a1coqOxTKTlzZS9t+hZutJwWJEULnWORWbqwd+Rge0OQNvE1XOmEnlonC+cFhMY2xg4thY/Dyo2WJ8EYMxsC0kckZZjwuwKn31aVGzqoG7SgPaAKAKAKAw7p30IxaY+abD4Zp48QwkUoV7DkAMrBiLajMDu7XdWTiOHla1h4NnDcTGpPKyVDpV0SnwUsH0hg0s8bsVXVY8rAZA33jYgk7rm3C5jbXGqpJEqrJXWts5uMmEEdt7tp/SsdcXbPPRG6yaphjqyNgMNuXeSbk9/E1bbZ1Kaa9kGOkzz6bo1t5n+gpWtNXPdi2Wq3ltEcxxy4Zub6ftUavNcvQnb5aH6j2BSyPyC2qFrzJE6liL+By8NGGTXcSx+JrVOTjLkZIRUoc/X7lw9G2AC7VwHrMxaQksbmyxPp3CpcNa5zkuiI8VUoQi92+53vT5gFixuGnGhxEbxuOF4itm8SJAP0ir745j8DPw89M8dzPsWuWCQniLDz0rz63m2KPRsWmqTZ5scEgE/d0PiNK7xGE2l1HDJtJvoQIjeTN7Zk+BFvlV8l5NPbBmi82au+SZtdOwkfFiT7gT/FU8O/O59i/iF5FDuP7OIWISN7I+VQu52aF3J0+WvW+xtPoS2Yo2U8+98U8zMeQUtGF8BlJ/Ua9WEdMUjyJy1SbZhUWz1MKP2hfRlv2SRzFYJXSVso/p3PRjRF1Rkuu/YUmk0fgR8q4+dcjq5WxHNtrYsfZZW9xFR4Z5SXclxSw2+2CXjtcrcxVNXLMS+3niQxsnVZIeKklfA61ZfylGzuV8PzjKvtsRZyUIkG9d/ev9N9WwxJaH1KZtwamuh05UEqiRNeYFZU3W9EjXJKxa4nY6P8AQvGSYT6Zhl65WklV4NA4CtbMl9GvqCu/TS99N9nDq2CfU86viXTNroaT6H+iU2HefFYiIwtIqxxxsQWCAlmZrEgXNrDf2e+rqK3XDDeSniLVZPMVhGm1cUBQBQBQCWQHeAfKgFUAUAUAUAUAUBWum/Q+PaMaKztFJGSY5VAJXMLMCDvU2Fxp6o5VGcIzWJInCyUHqi+ZR9v+imHD7MxbIzYjFZM6yuBcCNlcrGg9W4UjiTe1+FcjXGKwkJWSlLUzLOsEaDL25HsFC9okncABvJryYwlbPTjkj2ZTjTDVnmxptkywTSYeYWmR+2Ab7wGGvKxFaeJ8nwwZeFzZ8cjW1pA0iRjcup8v6/KqqFpg5vqW8RJSmoLoSJmyQMeLVXFa7Ui2T0Ut9yHs2K6qtiDuI4gjfV970ybZn4daopI0f0R4TrdrFwOzh4HN+TOQoHuz+6rOBjiDk+pV7Qnmaiugr/1BsJMXhoeKwO/gXcAH/wDWa0XT0JMzUV620ZbHiJJQEfcjdo31JHC3jWeUIVtyj12NMZzsSjLpuPYovHbIdJdLHSzbr/3yqEFGz3vy/Ysscq/d/N9xSYchVyC5SxA523+8Xrjmm3q2Z1QaS07oSk/XSZ+AGUDvO/8AauuHhQ09zin4s9XbkIxmHdWWDMCrdq2t1XfY93Ku1zi07Mc1y+ZyyuaaqzyfP4I+gfQViA2zMg/yppktyuwf5OK3QeYpmCxYk0Y/tHAmKfF4Yixinlyj8JYsp81IrzeLWm1S7np8G9dLj2K9i2syGx0Nz3DcSfeKtrjqjIqtlplH4nT2nHmAPBlsay0PS8djXfHUs9xvZb9ZDkPrJ8x/fxqV60WalsyND8SrS90JwmBmJlxESFkw6IZrXJCsxANhvtYk8gCeFaY1eJU0ZJW+FamSjs/6U8UcR7U7pGAPxsAT4AXJPIXqjhVJWaZLY0cXpdbnF7mybb9EGHkl6zDTPhQ3rxoqsh5lQfUJ8x3V6M6YT95Hm13zr91l62FsmPCYePDwghIxYX1JN7lieJJJJPMmrCrcn0AUAUAUAUAUAUAUAUAUAUAUAUAUBXNm9BdnwYg4mLDIspJIbtEKTvKITlQ/lAoCtekX0fTYqb6Vg2iWV1VJVkLKGC6KwZQe0BoQRuA5a57uHVrWXsaaOJdSaS3Kd0o9FrYPBR4kEzTo7NiigNurYAWRd5WMqDfeQzHTcJWVfh6Yka7fxNUzj9BNhHaeNiCrfCwsrytbskKbiO+4lja45XNZ+FocPNLc0cZxCn5Y7Fi9IPQTFRYyTEYOAzRYg5yEtnilb1uySOyx7Vxu1vbS9nEcN4rTyV8NxPhJrBePRT0RfAYZmnAGJnYPKAQcgAsseYaHKCSbaXY2uNa0QioxwjPObnJyZkvpF2j9I2tiWBusRWBf/wAY7X+8vWTi5bI2cHHdlV2jh8jdau7dIO72vKqKZ6l4b+X8F91emXiL5/yN7YIYRqhByqz3HlapcPmLk5Ld4I8TiSiovZZJeGktE0vDLceYqmazNQ9S6EsVuz0IOCnEG9CxYC1vbtut31fbB3bPGPsZ6pqndZz9ybhMM3aeTWR9/wCEcFFU2TXKMNl/cmiuuXOc/ef9waf6A9pZZcXhSfWCToPDsP8A/FXocPLMDzeJjiZK9LHQnENiRj8HEZS6hZ41tnuosrgH1uz2SBrouh1svpVscDh73VLJ70G9GrNh8W+NQRyYqMwomjGKPfmNtM5cK1uGRe8CVNXhx0kb7fFnqMvxOGlgkbBTxt9IVsqooJLtuBTTtK28HvrFZws/EzE3V8XDwsTL/P6HJkw+Hkw0iDEhP8QkhOR3JLXVlBsVvl3WIA3Ea7LaY2R0sw1XyrlqRoHQDogMDA6yFHmmIaYqOxoLBBmFyoF9++50F7VKqvw46Uzl1viS1YwStjdB8BhZziIMMiSm/aBYhb78iklUve3ZAqwqLFQBQBQBQBQBQBQBQBQBQBQBQBQBQBQBQBQBQBQCY4wosoAHIC3yoBVAV3p50mXZ+DkmNjIexCntyn1RbkN57ga43hZZ1Jt4R84YKM2uxJYklid5Ym5PmSa8i6zVLJ7VFeiKRJY6VSi9nKweynkxEcWH+0mdUVbXGp38wALk8gK9GpuzyyPLtSq80OXoXnbHog2hFhpGE8EixgyCNBJmbLrlF19wq9UQUtXUofETcdPQo2zYxcOTmYjQnhfkOFYrpPGlLCN1EVnU3lnWrIbRzYW2GwOMhxagkRm0ij70TaOO821HeorbwtmHh9TBxdWVldD6dwWLSWNJY2Do6hlYagqRcEV6J5g9QCTGCQ1hcbjbUedAKoAoAoAoAoAoAoAoAoAoAoAoAoAoAoAoAoAoAoDnPt3CgkHEwAg2IMqAg8jrv7qg7IKWltZ7Z5jB0Fa4uNQeNTB7QBQEXaW0Y4ELyMFGth95iBeyrvZtNw1qMpxgtUnheoPmjpH0il2niPpMpsguIY79mJCfi50zN3AbgAMXE3P3UejwtK95ke4ArDzZ6HJETE4ncBckkAAC5YncABvNXV1NvkZ7bVFczafRN0BbC/4zFLbEutkQ69Qh3/rbieA0516lcFBYPKssc3k0uplZgvpS6BNg5HxmGUnCuS0iKL9Qx3kD/lk66er4Wqi6rVzW5oou0cnsUnD4gEb/ADrzJwaPVhYmh6RQRUE8E5JNFt9E/TBsHOuDla+FlLFbn7B7FiQTujNiSNwOumt/TpvTj5nseRxFOh5RvaOCAQQQdQRqCO41qMwqgCgGMXjI4lzSuka+07BR72NqN45sDeE2nDKSscsbkakI6sQOZAOlRjOM1mLT+AJdSAUAUAUAUAUAUAUAUAUAUAUAUAUAUBzukEDvh3WMEnskqCAXQOpdBfS7IGXW3rbxvqjiY2TpnGt4k08P1wdjjPMquHxyZSEDLIpa5LqEtc5VaInMtlyi2VWFrXr5K5ez1RGniKpKaXNpc89XlvDy+fPKL1rzlMc2Zjwo+qmjjf78SESQ5uJCkKwvxsV1333nLw3tbjOD8qTnX01LDx8U3+6JOuMvidyLbEq/aw5h7cTZtLb2jazDwUua9zhv9TcJbyszB+vNfqv3SK5UyWwxi9sSt6oECe01mlPgguqcCCxY81FU8Z/qWuPl4WOp93yj/L+h2NL/ADHJgxYLEwI80m4v67eBkY5UH4SVHIV4v+09o+0parMtevKK+H/SbLNUIbFR216JMTLI8+HeCEucxhYuVzHecyL2L+yAwvx10+x4Tg5wpjC6WWuq7dvX4kI8Q4Py7ELCehrHMbTYnDRrzjEkrf6WCD41oXDQRKXFzZofRD0dYPAESKDLP/zpbFh+RQLJx3C/ea0RiorCM8pOTyy4V0iFAeEX0O6gM36Teh/CzsZMK5wjnUqqh4Sf/tXGX9JA7qhOuMtycLJQ2ZUH9D20gSFnwZXgS0ym3eojI+NUvhYGhcXMsfRf0fTbOdp2C4mRhYOmhjXiBG9uP3gxJ3ZRx8j2v7Mv4mtQqa0rps2/jt8uRBXZlmR3sJjVVj1TNBJvZLEKTzeBrWud5AVjzrwKuL9o+zXpllx7S2+T/h4JOMJnbw+3WAtJEWPBorMrd1mIKHedeyPaNfQ8P/qLg7I5sbg10fP9Gt/o/QqdMlsNYna05FwqQrzb6x7ciqkIh/U4rFxH+qa86eHg5Pu+S/Tm39CSofU4T44GQFHWR7HrJHdTKo0ssahMijffcLjcxJI8mfEy4uzXx+rT0UVhfV/y/VFmNKxEcDrNKiQo+dSpLM4cq+YHrCQxyALnBBy5gwUAjQe1RGq66mXBQcFF+Z4wnHs//pv543KnlJ6mXqvpykKAKAKAKAKAKAKAKAKAKAKAKAKAKAKArG2MUJZerSJGy3BdoetYkWBCDctiQMzG1wRY2JHl8Xxtut08LXrmsZy0lHO2e7fZE4xW8mcmfKQ6ztKY00IcYVVJ17IaFQwK21sR61tToPB432n7SrkqHoU30im2vjnK5/qWxhB8+Y9stpEeONIligyOwUghsotY5fuXZr9rU2bQb68n2j7NnRQruIl55Pkvu39sL/oshPLwtidsjZseIkmklXOFYIqsTk0UMSU3N6wGt7ZdONfR/wCnuBrXDK2UU228P02/Yptk84LPGgUAAAAbgBYDyr6UpFUAUAUAUAUAUAUAUAUBHxmCjlGWRFccMwBseY5HvFRlGMliSygVzCwdVPNCCcoysmYliFYc2Nz2lfea/Pv9R8JCi9OCwmjXTLKOMR1gjfFxLe5VZUvlVw2VlB3qcwtla4Oli1XvhOJ4GC4ng5ZhJJ9Hy/5L919DmpS5SJqq7llvJJk3LJBhJIyODZI1WQqd2hG4jSvU4T2j7T4itWVxrmuqTakvjl4X27EJQgnh5LB0e2gsisgRUZN6qLKRdluAQCuqsCpFwVI1Fifd4Ti1xEXy0yi8NPo/luuzKpRwdetZEKAKAKAKAKAKAKAKAKAKAKAKAKAKAKArm0NgS52eCbIGLGxuCM5BcB14Ei+64JNmGlvNt4CXjSupm4OSw+WU8bPHdE1LlhoZOxuoTrpWEpjt1USrkjz3ATS5JOYixOg32uAao4f2bRwKlxE25SSbbe/d/M65uXIjQs/WBy2bOGzuR9oE4IL2SNWew3k3JufWb5n2pG+/h1xfE8m2lCPZPnl+rx/eSLoYT0o7PRL/AIe/OWfXn9c4HwAHlX2HstJcHXhY5L+/Mzz95nZreRCgCgCgCgCgCgCgCgCgCgK7tWwxi8C0JF+dn092Y/6q+R/1WvJW8dX+xfRuzmYOVlVRMMyzBOtSxyOHyoZEBPYZWKhlB5m1yCdPBys4OyFEvNRZ7j/+W+el/H69OqOSxJZ6omzdGpVIMM/q3ylgQ634ZxcMOFiuthe51rWvY0arfF4ebg30xlfsR8TKwzpbD2OYMzM+d2AGgIAAJPEkliWJLE6mtvB8FHhlJ5blJ5bfV/siMpZOtW0iFAFAFAFAFAFAFAFAFAFAFAFAFAFAFAFARto4TrY2S+W9rMPusCCDbjYgG3dVd1cba5Qls00/mdTw8mc7Hxz4nEnCZinVhkD9lsqAi4RbC18otmLWsN/HxJ+zp8TKNd9mqMPTDfxef2LNeOaRpOEwyxosaCyqAoG/Qd51J7696MVFYRUPV0BQBQBQBQBQBQBQBQBQBQHM27ssTKCGySJco9r2vvBFxdTYXFxqAeFZOM4OviqnXP8A8ZKMnF5RSeiuNOMxBhYsqQkvYkMD27kCyjLdranN2bgWvesPDcHZqjCyeY1tYSWMtLk28vbsScl0W5pNeyVhQBQBQBQBQBQBQBQB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www.armsandbadges.com/Showthumb.ashx?ThumbID=25339dfe-7dda-4cc1-9000-aae04fc6ccd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200400"/>
            <a:ext cx="304799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86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information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Unit 2</a:t>
            </a:r>
          </a:p>
          <a:p>
            <a:pPr algn="r"/>
            <a:r>
              <a:rPr lang="en-US" dirty="0" smtClean="0"/>
              <a:t>RL.2.7</a:t>
            </a:r>
          </a:p>
          <a:p>
            <a:pPr algn="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Knowledge or facts learned from instruction, study, or life experiences</a:t>
            </a:r>
            <a:endParaRPr lang="en-US" sz="2800" dirty="0"/>
          </a:p>
        </p:txBody>
      </p:sp>
      <p:pic>
        <p:nvPicPr>
          <p:cNvPr id="23554" name="Picture 2" descr="http://www.grantcolib.info/wp-content/uploads/2014/01/children-r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3352800" cy="3352800"/>
          </a:xfrm>
          <a:prstGeom prst="rect">
            <a:avLst/>
          </a:prstGeom>
          <a:noFill/>
        </p:spPr>
      </p:pic>
      <p:pic>
        <p:nvPicPr>
          <p:cNvPr id="23558" name="Picture 6" descr="http://expatchild.com/wp-content/uploads/2013/03/Online-safety-for-children-kids-using-a-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52800"/>
            <a:ext cx="4457699" cy="2971800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2209800" y="2667000"/>
            <a:ext cx="2057400" cy="1066800"/>
          </a:xfrm>
          <a:prstGeom prst="cloudCallout">
            <a:avLst>
              <a:gd name="adj1" fmla="val -30880"/>
              <a:gd name="adj2" fmla="val 706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2895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How fast can a cheetah run?</a:t>
            </a:r>
            <a:endParaRPr lang="en-US" dirty="0">
              <a:solidFill>
                <a:srgbClr val="339966"/>
              </a:solidFill>
            </a:endParaRPr>
          </a:p>
        </p:txBody>
      </p:sp>
      <p:pic>
        <p:nvPicPr>
          <p:cNvPr id="23560" name="Picture 8" descr="http://blueboxinteractive.co.za/wp-content/uploads/2015/03/cheeta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5046" flipH="1">
            <a:off x="1008478" y="5500871"/>
            <a:ext cx="741390" cy="7619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Informational text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RI.1.10</a:t>
            </a:r>
          </a:p>
          <a:p>
            <a:pPr algn="r"/>
            <a:r>
              <a:rPr lang="en-US" dirty="0" smtClean="0"/>
              <a:t>RI.2.10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Non-fiction writing meant to inform the reader about a specific topic.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 </a:t>
            </a:r>
            <a:endParaRPr lang="en-US" dirty="0"/>
          </a:p>
        </p:txBody>
      </p:sp>
      <p:pic>
        <p:nvPicPr>
          <p:cNvPr id="10" name="Picture 6" descr="http://img2.imagesbn.com/p/9780152244361_p0_v1_s260x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7980">
            <a:off x="780944" y="3247680"/>
            <a:ext cx="2828808" cy="24806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ecx.images-amazon.com/images/I/61Upc9T9A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325243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://ecx.images-amazon.com/images/I/513Z5NSQA4L._SX258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2417">
            <a:off x="3277005" y="4303901"/>
            <a:ext cx="183687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637</Words>
  <Application>Microsoft Office PowerPoint</Application>
  <PresentationFormat>On-screen Show (4:3)</PresentationFormat>
  <Paragraphs>169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First Grade  ELA Domain Specific Words G thru 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Grade  Domain Specific Words G thru ?</dc:title>
  <dc:creator>Susan</dc:creator>
  <cp:lastModifiedBy>st</cp:lastModifiedBy>
  <cp:revision>75</cp:revision>
  <dcterms:created xsi:type="dcterms:W3CDTF">2015-06-02T01:14:28Z</dcterms:created>
  <dcterms:modified xsi:type="dcterms:W3CDTF">2015-06-15T21:02:00Z</dcterms:modified>
</cp:coreProperties>
</file>