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66"/>
    <a:srgbClr val="0066FF"/>
    <a:srgbClr val="0000FF"/>
    <a:srgbClr val="3399FF"/>
    <a:srgbClr val="008000"/>
    <a:srgbClr val="CC66FF"/>
    <a:srgbClr val="6699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27432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7620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Identify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Main Topic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K- with prompting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1</a:t>
            </a:r>
            <a:r>
              <a:rPr lang="en-US" sz="1600" i="1" baseline="30000" dirty="0" smtClean="0">
                <a:latin typeface="Calibri" pitchFamily="34" charset="0"/>
              </a:rPr>
              <a:t>st</a:t>
            </a:r>
            <a:r>
              <a:rPr lang="en-US" sz="1600" i="1" dirty="0" smtClean="0">
                <a:latin typeface="Calibri" pitchFamily="34" charset="0"/>
              </a:rPr>
              <a:t>- no prompting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K-1</a:t>
            </a:r>
          </a:p>
          <a:p>
            <a:pPr algn="ctr"/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43000"/>
            <a:ext cx="2133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Identify 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Main Topic</a:t>
            </a:r>
          </a:p>
          <a:p>
            <a:pPr algn="ctr"/>
            <a:r>
              <a:rPr lang="en-US" sz="1400" dirty="0" smtClean="0">
                <a:solidFill>
                  <a:srgbClr val="009900"/>
                </a:solidFill>
                <a:latin typeface="Calibri" pitchFamily="34" charset="0"/>
              </a:rPr>
              <a:t>Of Multi-paragraph Text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762000"/>
            <a:ext cx="2895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Determine Main Idea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4</a:t>
            </a:r>
            <a:r>
              <a:rPr lang="en-US" sz="1600" i="1" baseline="30000" dirty="0" smtClean="0">
                <a:latin typeface="Calibri" pitchFamily="34" charset="0"/>
              </a:rPr>
              <a:t>th</a:t>
            </a:r>
            <a:r>
              <a:rPr lang="en-US" sz="1600" i="1" dirty="0" smtClean="0">
                <a:latin typeface="Calibri" pitchFamily="34" charset="0"/>
              </a:rPr>
              <a:t>- One main idea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5</a:t>
            </a:r>
            <a:r>
              <a:rPr lang="en-US" sz="1600" i="1" baseline="30000" dirty="0" smtClean="0">
                <a:latin typeface="Calibri" pitchFamily="34" charset="0"/>
              </a:rPr>
              <a:t>th</a:t>
            </a:r>
            <a:r>
              <a:rPr lang="en-US" sz="1600" i="1" dirty="0" smtClean="0">
                <a:latin typeface="Calibri" pitchFamily="34" charset="0"/>
              </a:rPr>
              <a:t> – Two or more main ideas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4-5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RI.2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3581400"/>
            <a:ext cx="220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Retell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Key Details</a:t>
            </a:r>
          </a:p>
          <a:p>
            <a:pPr algn="ctr"/>
            <a:r>
              <a:rPr lang="en-US" sz="1600" b="1" i="1" dirty="0" smtClean="0">
                <a:latin typeface="Calibri" pitchFamily="34" charset="0"/>
              </a:rPr>
              <a:t>Oral Activity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Natural sharing of what someone remembers about a text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K-1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7400" y="3962400"/>
            <a:ext cx="2057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Identify </a:t>
            </a: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Focus of Specific Paragraphs</a:t>
            </a:r>
            <a:endParaRPr lang="en-US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28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2800" b="1" dirty="0" smtClean="0">
                <a:solidFill>
                  <a:srgbClr val="00CC66"/>
                </a:solidFill>
                <a:latin typeface="Calibri" pitchFamily="34" charset="0"/>
              </a:rPr>
              <a:t> 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38100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Recount -</a:t>
            </a:r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Key Details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Explain-</a:t>
            </a:r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How They Support the Main Idea</a:t>
            </a:r>
          </a:p>
          <a:p>
            <a:pPr algn="ctr"/>
            <a:r>
              <a:rPr lang="en-US" sz="1600" b="1" i="1" dirty="0" smtClean="0">
                <a:latin typeface="Calibri" pitchFamily="34" charset="0"/>
              </a:rPr>
              <a:t>Oral or Written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Chronological Order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Past Tense Verbs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Answers the 5Ws &amp; H</a:t>
            </a:r>
            <a:endParaRPr lang="en-US" sz="20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28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r>
              <a:rPr lang="en-US" sz="28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3352800"/>
            <a:ext cx="2362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Summarize- </a:t>
            </a:r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Explain how main idea is supported by key details</a:t>
            </a:r>
            <a:endParaRPr lang="en-US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600" b="1" i="1" dirty="0" smtClean="0">
                <a:latin typeface="Calibri" pitchFamily="34" charset="0"/>
              </a:rPr>
              <a:t>Summary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A shortened version of an original text, stating the main ideas and important details</a:t>
            </a:r>
            <a:r>
              <a:rPr lang="en-US" sz="1400" i="1" dirty="0" smtClean="0">
                <a:latin typeface="Calibri" pitchFamily="34" charset="0"/>
              </a:rPr>
              <a:t> </a:t>
            </a:r>
            <a:r>
              <a:rPr lang="en-US" sz="1600" i="1" dirty="0" smtClean="0">
                <a:latin typeface="Calibri" pitchFamily="34" charset="0"/>
              </a:rPr>
              <a:t>of the text with the same structure and order of the original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4-5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228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(Main Idea)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2971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(Summarizing)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1143000"/>
            <a:ext cx="2133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Determine 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Main Idea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2999"/>
            <a:ext cx="7803910" cy="411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4000" b="1" dirty="0" smtClean="0">
                <a:latin typeface="Calibri" pitchFamily="34" charset="0"/>
              </a:rPr>
              <a:t>I can Identify the main topic. </a:t>
            </a:r>
            <a:br>
              <a:rPr lang="en-US" sz="4000" b="1" dirty="0" smtClean="0">
                <a:latin typeface="Calibri" pitchFamily="34" charset="0"/>
              </a:rPr>
            </a:br>
            <a:r>
              <a:rPr lang="en-US" sz="4000" b="1" dirty="0" smtClean="0">
                <a:latin typeface="Calibri" pitchFamily="34" charset="0"/>
              </a:rPr>
              <a:t>I can retell key details.</a:t>
            </a:r>
            <a:endParaRPr lang="en-US" sz="40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1600200"/>
          <a:ext cx="8305800" cy="4360611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Retell key details.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Retell key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props to act out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066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RI.K.2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Identify the main topic. </a:t>
            </a:r>
            <a:br>
              <a:rPr lang="en-US" sz="3600" b="1" dirty="0" smtClean="0">
                <a:latin typeface="Calibri" pitchFamily="34" charset="0"/>
              </a:rPr>
            </a:br>
            <a:r>
              <a:rPr lang="en-US" sz="3600" b="1" dirty="0" smtClean="0">
                <a:latin typeface="Calibri" pitchFamily="34" charset="0"/>
              </a:rPr>
              <a:t>I can retell key details.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05800" cy="4770837"/>
        </p:xfrm>
        <a:graphic>
          <a:graphicData uri="http://schemas.openxmlformats.org/drawingml/2006/table">
            <a:tbl>
              <a:tblPr/>
              <a:tblGrid>
                <a:gridCol w="2076450"/>
                <a:gridCol w="666750"/>
                <a:gridCol w="5562600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 of a multi-paragraph text.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focus of specific paragraphs.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Retell key details.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Retell key details.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props to act 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810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RI.1.2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I can identify the main topic.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I can identify the focus of specific paragraphs.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533400" y="1371600"/>
          <a:ext cx="8305800" cy="4867297"/>
        </p:xfrm>
        <a:graphic>
          <a:graphicData uri="http://schemas.openxmlformats.org/drawingml/2006/table">
            <a:tbl>
              <a:tblPr/>
              <a:tblGrid>
                <a:gridCol w="2076450"/>
                <a:gridCol w="590550"/>
                <a:gridCol w="5638800"/>
              </a:tblGrid>
              <a:tr h="1149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main idea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Recount key details and explain how they support the main idea.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 of a multi-paragraph text.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focus of specific paragraphs.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Retell key details.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Retell key details.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28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RI.2.2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determine the main idea.</a:t>
            </a:r>
            <a:br>
              <a:rPr lang="en-US" sz="2800" b="1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I can recount the key details.</a:t>
            </a: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1371600"/>
          <a:ext cx="8305800" cy="4867297"/>
        </p:xfrm>
        <a:graphic>
          <a:graphicData uri="http://schemas.openxmlformats.org/drawingml/2006/table">
            <a:tbl>
              <a:tblPr/>
              <a:tblGrid>
                <a:gridCol w="1828800"/>
                <a:gridCol w="762000"/>
                <a:gridCol w="5715000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main idea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it is supported by key details.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Summarize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main idea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Recount key details and explain how they support the main idea.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 of a multi-paragraph text.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focus of specific paragraphs.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Retell key details.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28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RI.3.2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determine the main idea.</a:t>
            </a:r>
            <a:r>
              <a:rPr lang="en-US" sz="4000" b="1" dirty="0" smtClean="0">
                <a:latin typeface="Calibri" pitchFamily="34" charset="0"/>
              </a:rPr>
              <a:t/>
            </a:r>
            <a:br>
              <a:rPr lang="en-US" sz="4000" b="1" dirty="0" smtClean="0">
                <a:latin typeface="Calibri" pitchFamily="34" charset="0"/>
              </a:rPr>
            </a:br>
            <a:r>
              <a:rPr lang="en-US" sz="3600" b="1" dirty="0" smtClean="0">
                <a:latin typeface="Calibri" pitchFamily="34" charset="0"/>
              </a:rPr>
              <a:t>I can summarize the text.</a:t>
            </a:r>
            <a:endParaRPr lang="en-US" sz="40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1143000"/>
          <a:ext cx="8610600" cy="5559552"/>
        </p:xfrm>
        <a:graphic>
          <a:graphicData uri="http://schemas.openxmlformats.org/drawingml/2006/table">
            <a:tbl>
              <a:tblPr/>
              <a:tblGrid>
                <a:gridCol w="1895912"/>
                <a:gridCol w="631971"/>
                <a:gridCol w="6082717"/>
              </a:tblGrid>
              <a:tr h="1605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two or more main ideas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they are supported by key details.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Summarize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316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main idea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it is supported by key details.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Summarize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244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main idea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Recount key details and explain how they support the main idea.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244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topic of a multi-paragraph text.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focus of specific paragraphs.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RI.4.2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990600"/>
          <a:ext cx="8839200" cy="5492496"/>
        </p:xfrm>
        <a:graphic>
          <a:graphicData uri="http://schemas.openxmlformats.org/drawingml/2006/table">
            <a:tbl>
              <a:tblPr/>
              <a:tblGrid>
                <a:gridCol w="1799129"/>
                <a:gridCol w="547561"/>
                <a:gridCol w="6492510"/>
              </a:tblGrid>
              <a:tr h="1370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central idea , explaining how it conveyed through key details.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Summarize the text without using personal opinions or judgments.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two or more main ideas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they are supported by key details.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Summarize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333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main idea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it is supported by key details.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Summarize the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260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main idea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Recount key details and explain how they support the main idea.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33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RI.5.2</a:t>
            </a:r>
            <a:endParaRPr lang="en-US" sz="1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0"/>
            <a:ext cx="86106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smtClean="0">
                <a:latin typeface="Calibri" pitchFamily="34" charset="0"/>
              </a:rPr>
              <a:t>I can determine the main idea.</a:t>
            </a:r>
            <a:r>
              <a:rPr lang="en-US" sz="3600" b="1" dirty="0" smtClean="0">
                <a:latin typeface="Calibri" pitchFamily="34" charset="0"/>
              </a:rPr>
              <a:t/>
            </a:r>
            <a:br>
              <a:rPr lang="en-US" sz="36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I can summarize the text.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614</Words>
  <Application>Microsoft Office PowerPoint</Application>
  <PresentationFormat>On-screen Show (4:3)</PresentationFormat>
  <Paragraphs>150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Identify the main topic.  I can retell key details.</vt:lpstr>
      <vt:lpstr>I can Identify the main topic.  I can retell key details.</vt:lpstr>
      <vt:lpstr>I can identify the main topic. I can identify the focus of specific paragraphs.</vt:lpstr>
      <vt:lpstr>I can determine the main idea. I can recount the key details.</vt:lpstr>
      <vt:lpstr>I can determine the main idea. I can summarize the text.</vt:lpstr>
      <vt:lpstr>Slide 8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42</cp:revision>
  <dcterms:created xsi:type="dcterms:W3CDTF">2013-10-11T01:59:06Z</dcterms:created>
  <dcterms:modified xsi:type="dcterms:W3CDTF">2016-01-04T19:39:46Z</dcterms:modified>
</cp:coreProperties>
</file>